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721" r:id="rId2"/>
  </p:sldMasterIdLst>
  <p:notesMasterIdLst>
    <p:notesMasterId r:id="rId10"/>
  </p:notesMasterIdLst>
  <p:handoutMasterIdLst>
    <p:handoutMasterId r:id="rId11"/>
  </p:handoutMasterIdLst>
  <p:sldIdLst>
    <p:sldId id="257" r:id="rId3"/>
    <p:sldId id="284" r:id="rId4"/>
    <p:sldId id="286" r:id="rId5"/>
    <p:sldId id="287" r:id="rId6"/>
    <p:sldId id="288" r:id="rId7"/>
    <p:sldId id="285" r:id="rId8"/>
    <p:sldId id="282" r:id="rId9"/>
  </p:sldIdLst>
  <p:sldSz cx="9144000" cy="6858000" type="screen4x3"/>
  <p:notesSz cx="6858000" cy="9220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0C0C0"/>
    <a:srgbClr val="99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1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7563" tIns="43781" rIns="87563" bIns="43781" numCol="1" anchor="t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7563" tIns="43781" rIns="87563" bIns="43781" numCol="1" anchor="t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7563" tIns="43781" rIns="87563" bIns="43781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5823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7563" tIns="43781" rIns="87563" bIns="43781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cs typeface="Arial" pitchFamily="34" charset="0"/>
              </a:defRPr>
            </a:lvl1pPr>
          </a:lstStyle>
          <a:p>
            <a:fld id="{22F2123D-978B-4524-808A-0170FE06EF54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39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9913"/>
            <a:ext cx="5486400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826" tIns="45913" rIns="91826" bIns="45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5823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826" tIns="45913" rIns="91826" bIns="4591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cs typeface="Arial" pitchFamily="34" charset="0"/>
              </a:defRPr>
            </a:lvl1pPr>
          </a:lstStyle>
          <a:p>
            <a:fld id="{82ACF774-0CF5-4CDC-8979-F27F1FD9E241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6B24097-E2D6-4A57-A7E0-934D0CE890BE}" type="slidenum">
              <a:rPr lang="de-DE"/>
              <a:pPr/>
              <a:t>1</a:t>
            </a:fld>
            <a:endParaRPr lang="de-DE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904875"/>
            <a:fld id="{2D14C033-4B5F-48B0-8231-73BCB37BC8DF}" type="slidenum">
              <a:rPr lang="en-US">
                <a:solidFill>
                  <a:srgbClr val="000000"/>
                </a:solidFill>
              </a:rPr>
              <a:pPr defTabSz="904875"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black">
          <a:xfrm>
            <a:off x="7589838" y="6537325"/>
            <a:ext cx="1371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/>
            <a:r>
              <a:rPr lang="en-US" sz="800"/>
              <a:t>© 2015 IBM Corporation</a:t>
            </a:r>
            <a:endParaRPr lang="en-US"/>
          </a:p>
        </p:txBody>
      </p:sp>
      <p:pic>
        <p:nvPicPr>
          <p:cNvPr id="5" name="Picture 20" descr="Centennial_Letterhead_Header_0113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50" y="22225"/>
            <a:ext cx="88106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700" y="1417638"/>
            <a:ext cx="8729663" cy="2011362"/>
          </a:xfrm>
        </p:spPr>
        <p:txBody>
          <a:bodyPr anchor="b"/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563" y="228600"/>
            <a:ext cx="4389437" cy="822325"/>
          </a:xfrm>
        </p:spPr>
        <p:txBody>
          <a:bodyPr anchor="b"/>
          <a:lstStyle>
            <a:lvl1pPr marL="0" indent="0">
              <a:buFont typeface="Wingdings" charset="0"/>
              <a:buNone/>
              <a:defRPr sz="13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593725"/>
            <a:ext cx="2171700" cy="5730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593725"/>
            <a:ext cx="6362700" cy="5730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9388" y="593725"/>
            <a:ext cx="8686800" cy="573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IBM-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46038"/>
            <a:ext cx="1044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74638" y="506413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sz="165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274638" y="552450"/>
            <a:ext cx="86264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sz="165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black">
          <a:xfrm>
            <a:off x="7602538" y="6480175"/>
            <a:ext cx="1371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pPr algn="r"/>
            <a:r>
              <a:rPr lang="en-US" sz="600">
                <a:solidFill>
                  <a:srgbClr val="000000"/>
                </a:solidFill>
              </a:rPr>
              <a:t>© 2015 IBM Corporation</a:t>
            </a:r>
            <a:endParaRPr lang="en-US" sz="1300">
              <a:solidFill>
                <a:srgbClr val="000000"/>
              </a:solidFill>
            </a:endParaRPr>
          </a:p>
        </p:txBody>
      </p:sp>
      <p:graphicFrame>
        <p:nvGraphicFramePr>
          <p:cNvPr id="10" name="Object 8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6626" name="think-cell Slide" r:id="rId4" imgW="360" imgH="360" progId="">
              <p:embed/>
            </p:oleObj>
          </a:graphicData>
        </a:graphic>
      </p:graphicFrame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93663" y="6526213"/>
            <a:ext cx="2714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fld id="{AE8A64E4-DB1D-4F04-B74D-DE2162C81F1D}" type="slidenum">
              <a:rPr lang="en-US" sz="800">
                <a:solidFill>
                  <a:srgbClr val="0D0D0D"/>
                </a:solidFill>
              </a:rPr>
              <a:pPr/>
              <a:t>‹Nr.›</a:t>
            </a:fld>
            <a:endParaRPr lang="en-US" sz="1600">
              <a:solidFill>
                <a:srgbClr val="0D0D0D"/>
              </a:solidFill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 userDrawn="1"/>
        </p:nvSpPr>
        <p:spPr bwMode="black">
          <a:xfrm>
            <a:off x="8378825" y="6467475"/>
            <a:ext cx="736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r>
              <a:rPr lang="en-US" sz="600"/>
              <a:t>Page </a:t>
            </a:r>
            <a:fld id="{A0DD0EEF-5684-48D3-941E-9B7321B2EACE}" type="slidenum">
              <a:rPr lang="en-US" sz="600"/>
              <a:pPr/>
              <a:t>‹Nr.›</a:t>
            </a:fld>
            <a:endParaRPr lang="en-US" sz="60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black">
          <a:xfrm>
            <a:off x="7602538" y="6480175"/>
            <a:ext cx="1371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pPr algn="r"/>
            <a:r>
              <a:rPr lang="en-US" sz="600">
                <a:solidFill>
                  <a:srgbClr val="000000"/>
                </a:solidFill>
              </a:rPr>
              <a:t>© 2016 IBM Corporation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" name="Content Placeholder 3"/>
          <p:cNvSpPr txBox="1">
            <a:spLocks/>
          </p:cNvSpPr>
          <p:nvPr userDrawn="1"/>
        </p:nvSpPr>
        <p:spPr bwMode="auto">
          <a:xfrm>
            <a:off x="182563" y="228600"/>
            <a:ext cx="38814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58763"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641350" indent="-128588"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901700" indent="-128588"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154113" indent="-122238"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611313" indent="-1222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068513" indent="-1222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25713" indent="-1222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82913" indent="-1222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rgbClr val="0A5095"/>
              </a:buClr>
              <a:buFont typeface="Wingdings" panose="05000000000000000000" pitchFamily="2" charset="2"/>
              <a:buNone/>
              <a:defRPr/>
            </a:pPr>
            <a:endParaRPr lang="en-US" altLang="en-US" sz="1200" b="1" smtClean="0">
              <a:solidFill>
                <a:srgbClr val="7F7F7F"/>
              </a:solidFill>
              <a:cs typeface="ＭＳ Ｐゴシック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2563" y="591840"/>
            <a:ext cx="8686800" cy="767716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003F6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82563" y="1767841"/>
            <a:ext cx="8686800" cy="432816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05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05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05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05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681163" y="6486525"/>
            <a:ext cx="5943600" cy="2206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9"/>
          <p:cNvSpPr>
            <a:spLocks noGrp="1" noChangeArrowheads="1"/>
          </p:cNvSpPr>
          <p:nvPr>
            <p:ph type="dt" sz="half" idx="11"/>
          </p:nvPr>
        </p:nvSpPr>
        <p:spPr>
          <a:xfrm>
            <a:off x="676275" y="6480175"/>
            <a:ext cx="1004888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A9B183F-8639-4BFD-B36D-207E3F055C3C}" type="datetime1">
              <a:rPr lang="de-DE"/>
              <a:pPr/>
              <a:t>15.12.2016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BM-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6238" y="46038"/>
            <a:ext cx="1044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74638" y="506413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 sz="1650">
              <a:solidFill>
                <a:srgbClr val="0000FF"/>
              </a:solidFill>
            </a:endParaRPr>
          </a:p>
        </p:txBody>
      </p:sp>
      <p:graphicFrame>
        <p:nvGraphicFramePr>
          <p:cNvPr id="4" name="Object 8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7650" name="think-cell Slide" r:id="rId5" imgW="360" imgH="360" progId="">
              <p:embed/>
            </p:oleObj>
          </a:graphicData>
        </a:graphic>
      </p:graphicFrame>
      <p:grpSp>
        <p:nvGrpSpPr>
          <p:cNvPr id="5" name="Group 179"/>
          <p:cNvGrpSpPr>
            <a:grpSpLocks/>
          </p:cNvGrpSpPr>
          <p:nvPr userDrawn="1"/>
        </p:nvGrpSpPr>
        <p:grpSpPr bwMode="auto">
          <a:xfrm>
            <a:off x="0" y="3087688"/>
            <a:ext cx="9144000" cy="3683000"/>
            <a:chOff x="160" y="2308"/>
            <a:chExt cx="5437" cy="1399"/>
          </a:xfrm>
        </p:grpSpPr>
        <p:sp>
          <p:nvSpPr>
            <p:cNvPr id="6" name="Rectangle 180"/>
            <p:cNvSpPr>
              <a:spLocks noChangeArrowheads="1"/>
            </p:cNvSpPr>
            <p:nvPr/>
          </p:nvSpPr>
          <p:spPr bwMode="auto">
            <a:xfrm>
              <a:off x="160" y="2308"/>
              <a:ext cx="858" cy="288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>
                <a:defRPr/>
              </a:pPr>
              <a:endParaRPr lang="en-US" altLang="en-US" smtClean="0">
                <a:solidFill>
                  <a:srgbClr val="0000FF"/>
                </a:solidFill>
              </a:endParaRPr>
            </a:p>
          </p:txBody>
        </p:sp>
        <p:sp>
          <p:nvSpPr>
            <p:cNvPr id="7" name="Rectangle 181"/>
            <p:cNvSpPr>
              <a:spLocks noChangeArrowheads="1"/>
            </p:cNvSpPr>
            <p:nvPr/>
          </p:nvSpPr>
          <p:spPr bwMode="auto">
            <a:xfrm>
              <a:off x="160" y="2862"/>
              <a:ext cx="858" cy="289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>
                <a:defRPr/>
              </a:pPr>
              <a:endParaRPr lang="en-US" altLang="en-US" smtClean="0">
                <a:solidFill>
                  <a:srgbClr val="0000FF"/>
                </a:solidFill>
              </a:endParaRPr>
            </a:p>
          </p:txBody>
        </p:sp>
        <p:sp>
          <p:nvSpPr>
            <p:cNvPr id="8" name="Rectangle 182"/>
            <p:cNvSpPr>
              <a:spLocks noChangeArrowheads="1"/>
            </p:cNvSpPr>
            <p:nvPr/>
          </p:nvSpPr>
          <p:spPr bwMode="auto">
            <a:xfrm>
              <a:off x="160" y="3419"/>
              <a:ext cx="269" cy="288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>
                <a:defRPr/>
              </a:pPr>
              <a:endParaRPr lang="en-US" altLang="en-US" smtClean="0">
                <a:solidFill>
                  <a:srgbClr val="0000FF"/>
                </a:solidFill>
              </a:endParaRPr>
            </a:p>
          </p:txBody>
        </p:sp>
        <p:sp>
          <p:nvSpPr>
            <p:cNvPr id="9" name="Rectangle 183"/>
            <p:cNvSpPr>
              <a:spLocks noChangeArrowheads="1"/>
            </p:cNvSpPr>
            <p:nvPr/>
          </p:nvSpPr>
          <p:spPr bwMode="auto">
            <a:xfrm>
              <a:off x="4739" y="2308"/>
              <a:ext cx="858" cy="288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>
                <a:defRPr/>
              </a:pPr>
              <a:endParaRPr lang="en-US" altLang="en-US" smtClean="0">
                <a:solidFill>
                  <a:srgbClr val="0000FF"/>
                </a:solidFill>
              </a:endParaRPr>
            </a:p>
          </p:txBody>
        </p:sp>
        <p:sp>
          <p:nvSpPr>
            <p:cNvPr id="10" name="Rectangle 184"/>
            <p:cNvSpPr>
              <a:spLocks noChangeArrowheads="1"/>
            </p:cNvSpPr>
            <p:nvPr/>
          </p:nvSpPr>
          <p:spPr bwMode="auto">
            <a:xfrm>
              <a:off x="4739" y="2862"/>
              <a:ext cx="858" cy="289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>
                <a:defRPr/>
              </a:pPr>
              <a:endParaRPr lang="en-US" altLang="en-US" smtClean="0">
                <a:solidFill>
                  <a:srgbClr val="0000FF"/>
                </a:solidFill>
              </a:endParaRPr>
            </a:p>
          </p:txBody>
        </p:sp>
        <p:sp>
          <p:nvSpPr>
            <p:cNvPr id="11" name="Rectangle 185"/>
            <p:cNvSpPr>
              <a:spLocks noChangeArrowheads="1"/>
            </p:cNvSpPr>
            <p:nvPr/>
          </p:nvSpPr>
          <p:spPr bwMode="auto">
            <a:xfrm>
              <a:off x="5328" y="3419"/>
              <a:ext cx="269" cy="288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>
                <a:defRPr/>
              </a:pPr>
              <a:endParaRPr lang="en-US" altLang="en-US" smtClean="0">
                <a:solidFill>
                  <a:srgbClr val="0000FF"/>
                </a:solidFill>
              </a:endParaRPr>
            </a:p>
          </p:txBody>
        </p:sp>
        <p:sp>
          <p:nvSpPr>
            <p:cNvPr id="12" name="Freeform 186"/>
            <p:cNvSpPr>
              <a:spLocks/>
            </p:cNvSpPr>
            <p:nvPr/>
          </p:nvSpPr>
          <p:spPr bwMode="auto">
            <a:xfrm>
              <a:off x="1305" y="2308"/>
              <a:ext cx="2862" cy="288"/>
            </a:xfrm>
            <a:custGeom>
              <a:avLst/>
              <a:gdLst>
                <a:gd name="T0" fmla="*/ 0 w 2880"/>
                <a:gd name="T1" fmla="*/ 0 h 288"/>
                <a:gd name="T2" fmla="*/ 0 w 2880"/>
                <a:gd name="T3" fmla="*/ 288 h 288"/>
                <a:gd name="T4" fmla="*/ 2067 w 2880"/>
                <a:gd name="T5" fmla="*/ 288 h 288"/>
                <a:gd name="T6" fmla="*/ 2035 w 2880"/>
                <a:gd name="T7" fmla="*/ 256 h 288"/>
                <a:gd name="T8" fmla="*/ 1908 w 2880"/>
                <a:gd name="T9" fmla="*/ 134 h 288"/>
                <a:gd name="T10" fmla="*/ 1744 w 2880"/>
                <a:gd name="T11" fmla="*/ 46 h 288"/>
                <a:gd name="T12" fmla="*/ 1600 w 2880"/>
                <a:gd name="T13" fmla="*/ 10 h 288"/>
                <a:gd name="T14" fmla="*/ 1514 w 2880"/>
                <a:gd name="T15" fmla="*/ 0 h 288"/>
                <a:gd name="T16" fmla="*/ 0 w 2880"/>
                <a:gd name="T17" fmla="*/ 0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80" h="288">
                  <a:moveTo>
                    <a:pt x="0" y="0"/>
                  </a:moveTo>
                  <a:lnTo>
                    <a:pt x="0" y="288"/>
                  </a:lnTo>
                  <a:lnTo>
                    <a:pt x="2880" y="288"/>
                  </a:lnTo>
                  <a:lnTo>
                    <a:pt x="2838" y="256"/>
                  </a:lnTo>
                  <a:cubicBezTo>
                    <a:pt x="2838" y="256"/>
                    <a:pt x="2728" y="169"/>
                    <a:pt x="2660" y="134"/>
                  </a:cubicBezTo>
                  <a:cubicBezTo>
                    <a:pt x="2592" y="99"/>
                    <a:pt x="2502" y="67"/>
                    <a:pt x="2430" y="46"/>
                  </a:cubicBezTo>
                  <a:cubicBezTo>
                    <a:pt x="2358" y="25"/>
                    <a:pt x="2283" y="18"/>
                    <a:pt x="2230" y="10"/>
                  </a:cubicBezTo>
                  <a:lnTo>
                    <a:pt x="2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Freeform 187"/>
            <p:cNvSpPr>
              <a:spLocks/>
            </p:cNvSpPr>
            <p:nvPr/>
          </p:nvSpPr>
          <p:spPr bwMode="auto">
            <a:xfrm>
              <a:off x="1305" y="2862"/>
              <a:ext cx="3174" cy="291"/>
            </a:xfrm>
            <a:custGeom>
              <a:avLst/>
              <a:gdLst>
                <a:gd name="T0" fmla="*/ 0 w 3194"/>
                <a:gd name="T1" fmla="*/ 0 h 290"/>
                <a:gd name="T2" fmla="*/ 0 w 3194"/>
                <a:gd name="T3" fmla="*/ 341 h 290"/>
                <a:gd name="T4" fmla="*/ 2289 w 3194"/>
                <a:gd name="T5" fmla="*/ 343 h 290"/>
                <a:gd name="T6" fmla="*/ 2285 w 3194"/>
                <a:gd name="T7" fmla="*/ 309 h 290"/>
                <a:gd name="T8" fmla="*/ 2266 w 3194"/>
                <a:gd name="T9" fmla="*/ 199 h 290"/>
                <a:gd name="T10" fmla="*/ 2236 w 3194"/>
                <a:gd name="T11" fmla="*/ 34 h 290"/>
                <a:gd name="T12" fmla="*/ 2226 w 3194"/>
                <a:gd name="T13" fmla="*/ 2 h 290"/>
                <a:gd name="T14" fmla="*/ 0 w 3194"/>
                <a:gd name="T15" fmla="*/ 0 h 2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94" h="290">
                  <a:moveTo>
                    <a:pt x="0" y="0"/>
                  </a:moveTo>
                  <a:lnTo>
                    <a:pt x="0" y="288"/>
                  </a:lnTo>
                  <a:lnTo>
                    <a:pt x="3194" y="290"/>
                  </a:lnTo>
                  <a:lnTo>
                    <a:pt x="3188" y="256"/>
                  </a:lnTo>
                  <a:cubicBezTo>
                    <a:pt x="3182" y="232"/>
                    <a:pt x="3172" y="183"/>
                    <a:pt x="3160" y="146"/>
                  </a:cubicBezTo>
                  <a:cubicBezTo>
                    <a:pt x="3146" y="103"/>
                    <a:pt x="3128" y="58"/>
                    <a:pt x="3118" y="34"/>
                  </a:cubicBezTo>
                  <a:lnTo>
                    <a:pt x="310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Freeform 188"/>
            <p:cNvSpPr>
              <a:spLocks/>
            </p:cNvSpPr>
            <p:nvPr/>
          </p:nvSpPr>
          <p:spPr bwMode="auto">
            <a:xfrm>
              <a:off x="3595" y="3417"/>
              <a:ext cx="916" cy="290"/>
            </a:xfrm>
            <a:custGeom>
              <a:avLst/>
              <a:gdLst>
                <a:gd name="T0" fmla="*/ 0 w 3194"/>
                <a:gd name="T1" fmla="*/ 290 h 290"/>
                <a:gd name="T2" fmla="*/ 0 w 3194"/>
                <a:gd name="T3" fmla="*/ 2 h 290"/>
                <a:gd name="T4" fmla="*/ 0 w 3194"/>
                <a:gd name="T5" fmla="*/ 0 h 290"/>
                <a:gd name="T6" fmla="*/ 0 w 3194"/>
                <a:gd name="T7" fmla="*/ 156 h 290"/>
                <a:gd name="T8" fmla="*/ 0 w 3194"/>
                <a:gd name="T9" fmla="*/ 254 h 290"/>
                <a:gd name="T10" fmla="*/ 0 w 3194"/>
                <a:gd name="T11" fmla="*/ 290 h 290"/>
                <a:gd name="T12" fmla="*/ 0 w 3194"/>
                <a:gd name="T13" fmla="*/ 290 h 2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94" h="290">
                  <a:moveTo>
                    <a:pt x="0" y="290"/>
                  </a:moveTo>
                  <a:lnTo>
                    <a:pt x="0" y="2"/>
                  </a:lnTo>
                  <a:lnTo>
                    <a:pt x="3194" y="0"/>
                  </a:lnTo>
                  <a:lnTo>
                    <a:pt x="3176" y="156"/>
                  </a:lnTo>
                  <a:cubicBezTo>
                    <a:pt x="3169" y="198"/>
                    <a:pt x="3162" y="232"/>
                    <a:pt x="3150" y="254"/>
                  </a:cubicBezTo>
                  <a:lnTo>
                    <a:pt x="3140" y="29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bg1">
                <a:alpha val="49019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89"/>
            <p:cNvSpPr>
              <a:spLocks noChangeArrowheads="1"/>
            </p:cNvSpPr>
            <p:nvPr/>
          </p:nvSpPr>
          <p:spPr bwMode="auto">
            <a:xfrm>
              <a:off x="1877" y="3419"/>
              <a:ext cx="858" cy="288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hlink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hangingPunct="0">
                <a:defRPr/>
              </a:pPr>
              <a:endParaRPr lang="en-US" altLang="en-US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16" name="Picture 44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2700" y="3241675"/>
            <a:ext cx="91646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 noChangeArrowheads="1"/>
          </p:cNvSpPr>
          <p:nvPr userDrawn="1"/>
        </p:nvSpPr>
        <p:spPr bwMode="black">
          <a:xfrm>
            <a:off x="7602538" y="6480175"/>
            <a:ext cx="1371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pPr algn="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© 2016 IBM Corporation</a:t>
            </a:r>
            <a:endParaRPr lang="en-US" sz="13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IBM-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46038"/>
            <a:ext cx="1044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74638" y="506413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 sz="1650">
              <a:solidFill>
                <a:srgbClr val="0000FF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274638" y="552450"/>
            <a:ext cx="86264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 sz="1650">
              <a:solidFill>
                <a:srgbClr val="0000FF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black">
          <a:xfrm>
            <a:off x="7602538" y="6480175"/>
            <a:ext cx="1371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pPr algn="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© 2015 IBM Corporation</a:t>
            </a:r>
            <a:endParaRPr lang="en-US" sz="13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0" name="Object 8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8674" name="think-cell Slide" r:id="rId4" imgW="360" imgH="360" progId="">
              <p:embed/>
            </p:oleObj>
          </a:graphicData>
        </a:graphic>
      </p:graphicFrame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93663" y="6526213"/>
            <a:ext cx="2714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fld id="{EAE03C84-AD25-46C8-95BE-66D9A94205FB}" type="slidenum">
              <a:rPr lang="en-US" sz="800">
                <a:solidFill>
                  <a:srgbClr val="0D0D0D"/>
                </a:solidFill>
              </a:rPr>
              <a:pPr/>
              <a:t>‹Nr.›</a:t>
            </a:fld>
            <a:endParaRPr lang="en-US" sz="1600">
              <a:solidFill>
                <a:srgbClr val="0D0D0D"/>
              </a:solidFill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 userDrawn="1"/>
        </p:nvSpPr>
        <p:spPr bwMode="black">
          <a:xfrm>
            <a:off x="8378825" y="6467475"/>
            <a:ext cx="736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r>
              <a:rPr lang="en-US" sz="600">
                <a:solidFill>
                  <a:srgbClr val="FFFFFF"/>
                </a:solidFill>
                <a:cs typeface="Arial" pitchFamily="34" charset="0"/>
              </a:rPr>
              <a:t>Page </a:t>
            </a:r>
            <a:fld id="{D9EB8EBD-1AF0-4F38-AE88-DBFBD21B9309}" type="slidenum">
              <a:rPr lang="en-US" sz="600">
                <a:solidFill>
                  <a:srgbClr val="FFFFFF"/>
                </a:solidFill>
                <a:cs typeface="Arial" pitchFamily="34" charset="0"/>
              </a:rPr>
              <a:pPr/>
              <a:t>‹Nr.›</a:t>
            </a:fld>
            <a:endParaRPr lang="en-US" sz="6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black">
          <a:xfrm>
            <a:off x="7602538" y="6480175"/>
            <a:ext cx="1371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pPr algn="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© 2016 IBM Corporation</a:t>
            </a:r>
            <a:endParaRPr lang="en-US" sz="13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 userDrawn="1"/>
        </p:nvSpPr>
        <p:spPr bwMode="auto">
          <a:xfrm>
            <a:off x="182563" y="228600"/>
            <a:ext cx="38814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58763"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641350" indent="-128588"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901700" indent="-128588"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154113" indent="-122238"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611313" indent="-1222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068513" indent="-1222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25713" indent="-1222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82913" indent="-1222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spcBef>
                <a:spcPct val="50000"/>
              </a:spcBef>
              <a:buClr>
                <a:srgbClr val="0A5095"/>
              </a:buClr>
              <a:buFont typeface="Wingdings" panose="05000000000000000000" pitchFamily="2" charset="2"/>
              <a:buNone/>
              <a:defRPr/>
            </a:pPr>
            <a:endParaRPr lang="en-US" altLang="en-US" sz="1200" b="1" smtClean="0">
              <a:solidFill>
                <a:srgbClr val="7F7F7F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2563" y="591840"/>
            <a:ext cx="8686800" cy="767716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003F6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82563" y="1767841"/>
            <a:ext cx="8686800" cy="432816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05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05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05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05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681163" y="6486525"/>
            <a:ext cx="5943600" cy="220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53C4A6A-34FA-4C56-8F5B-7E9E34F9B110}" type="datetime1">
              <a:rPr lang="de-DE"/>
              <a:pPr/>
              <a:t>15.12.2016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 descr="IBM-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46038"/>
            <a:ext cx="1044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74638" y="506413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 sz="1650">
              <a:solidFill>
                <a:srgbClr val="0000FF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74638" y="552450"/>
            <a:ext cx="86264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 sz="1650">
              <a:solidFill>
                <a:srgbClr val="0000FF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black">
          <a:xfrm>
            <a:off x="7602538" y="6480175"/>
            <a:ext cx="1371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pPr algn="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© 2015 IBM Corporation</a:t>
            </a:r>
            <a:endParaRPr lang="en-US" sz="13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" name="Object 8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9698" name="think-cell Slide" r:id="rId4" imgW="360" imgH="360" progId="">
              <p:embed/>
            </p:oleObj>
          </a:graphicData>
        </a:graphic>
      </p:graphicFrame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93663" y="6526213"/>
            <a:ext cx="2714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fld id="{68E7E137-0A43-4415-B7F2-031AFDF36F49}" type="slidenum">
              <a:rPr lang="en-US" sz="800">
                <a:solidFill>
                  <a:srgbClr val="0D0D0D"/>
                </a:solidFill>
              </a:rPr>
              <a:pPr/>
              <a:t>‹Nr.›</a:t>
            </a:fld>
            <a:endParaRPr lang="en-US" sz="1600">
              <a:solidFill>
                <a:srgbClr val="0D0D0D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 userDrawn="1"/>
        </p:nvSpPr>
        <p:spPr bwMode="black">
          <a:xfrm>
            <a:off x="8378825" y="6478588"/>
            <a:ext cx="736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r>
              <a:rPr lang="en-US" sz="600">
                <a:solidFill>
                  <a:srgbClr val="FFFFFF"/>
                </a:solidFill>
                <a:cs typeface="Arial" pitchFamily="34" charset="0"/>
              </a:rPr>
              <a:t>Page </a:t>
            </a:r>
            <a:fld id="{C5A7571B-0876-4F9E-9404-91AE01C646FC}" type="slidenum">
              <a:rPr lang="en-US" sz="600">
                <a:solidFill>
                  <a:srgbClr val="FFFFFF"/>
                </a:solidFill>
                <a:cs typeface="Arial" pitchFamily="34" charset="0"/>
              </a:rPr>
              <a:pPr/>
              <a:t>‹Nr.›</a:t>
            </a:fld>
            <a:endParaRPr lang="en-US" sz="6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7602538" y="6480175"/>
            <a:ext cx="1371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pPr algn="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© 2015 IBM Corporation</a:t>
            </a:r>
            <a:endParaRPr lang="en-US" sz="13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2563" y="591840"/>
            <a:ext cx="8686800" cy="767716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003F6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681163" y="6486525"/>
            <a:ext cx="5943600" cy="220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CF87BEB-8881-486B-961F-F659C0EC3ABB}" type="datetime1">
              <a:rPr lang="de-DE"/>
              <a:pPr/>
              <a:t>15.12.2016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 descr="IBM-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238" y="46038"/>
            <a:ext cx="1044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74638" y="506413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 sz="1650">
              <a:solidFill>
                <a:srgbClr val="0000FF"/>
              </a:solidFill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274638" y="552450"/>
            <a:ext cx="86264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 sz="1650">
              <a:solidFill>
                <a:srgbClr val="0000FF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black">
          <a:xfrm>
            <a:off x="7602538" y="6480175"/>
            <a:ext cx="1371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pPr algn="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© 2015 IBM Corporation</a:t>
            </a:r>
            <a:endParaRPr lang="en-US" sz="13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1" name="Object 8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0722" name="think-cell Slide" r:id="rId4" imgW="360" imgH="360" progId="">
              <p:embed/>
            </p:oleObj>
          </a:graphicData>
        </a:graphic>
      </p:graphicFrame>
      <p:sp>
        <p:nvSpPr>
          <p:cNvPr id="12" name="Rectangle 6"/>
          <p:cNvSpPr>
            <a:spLocks noChangeArrowheads="1"/>
          </p:cNvSpPr>
          <p:nvPr userDrawn="1"/>
        </p:nvSpPr>
        <p:spPr bwMode="black">
          <a:xfrm>
            <a:off x="182563" y="6464300"/>
            <a:ext cx="137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r>
              <a:rPr lang="en-US" sz="600">
                <a:solidFill>
                  <a:srgbClr val="FFFFFF"/>
                </a:solidFill>
              </a:rPr>
              <a:t>© 2015 IBM Corporation</a:t>
            </a:r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fld id="{2EBD0310-1D9F-4A22-AAEF-042AE1CD2404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1"/>
          </p:nvPr>
        </p:nvSpPr>
        <p:spPr>
          <a:xfrm>
            <a:off x="549275" y="6537325"/>
            <a:ext cx="1004888" cy="184150"/>
          </a:xfr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MS PGothic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844675"/>
            <a:ext cx="42672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844675"/>
            <a:ext cx="42672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vmlDrawing" Target="../drawings/vmlDrawing2.v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593725"/>
            <a:ext cx="83137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844675"/>
            <a:ext cx="86868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274638" y="549275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black">
          <a:xfrm>
            <a:off x="7596188" y="6537325"/>
            <a:ext cx="1371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/>
            <a:r>
              <a:rPr lang="en-US" sz="800"/>
              <a:t>© 2015 IBM Corporation</a:t>
            </a:r>
            <a:endParaRPr lang="en-US"/>
          </a:p>
        </p:txBody>
      </p:sp>
      <p:sp>
        <p:nvSpPr>
          <p:cNvPr id="1030" name="Text Box 46"/>
          <p:cNvSpPr txBox="1">
            <a:spLocks noChangeArrowheads="1"/>
          </p:cNvSpPr>
          <p:nvPr/>
        </p:nvSpPr>
        <p:spPr bwMode="auto">
          <a:xfrm>
            <a:off x="179388" y="136525"/>
            <a:ext cx="7224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  <a:defRPr/>
            </a:pPr>
            <a:r>
              <a:rPr lang="en-US" sz="1000" dirty="0" smtClean="0"/>
              <a:t>25-Jahr-Klub Hannover 2016</a:t>
            </a:r>
          </a:p>
        </p:txBody>
      </p:sp>
      <p:pic>
        <p:nvPicPr>
          <p:cNvPr id="1031" name="Picture 10" descr="5300_IBMpos_black_PPT_bkg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83575" y="228600"/>
            <a:ext cx="5857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2pPr>
      <a:lvl3pPr marL="855663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+mn-lt"/>
          <a:ea typeface="Arial" charset="0"/>
          <a:cs typeface="+mn-cs"/>
        </a:defRPr>
      </a:lvl4pPr>
      <a:lvl5pPr marL="15398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Arial" charset="0"/>
          <a:cs typeface="+mn-cs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Arial" charset="0"/>
          <a:cs typeface="+mn-cs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Arial" charset="0"/>
          <a:cs typeface="+mn-cs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Arial" charset="0"/>
          <a:cs typeface="+mn-cs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 1" descr="IBM-Whit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96238" y="46038"/>
            <a:ext cx="1044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4"/>
          <p:cNvSpPr>
            <a:spLocks noChangeShapeType="1"/>
          </p:cNvSpPr>
          <p:nvPr/>
        </p:nvSpPr>
        <p:spPr bwMode="auto">
          <a:xfrm flipV="1">
            <a:off x="274638" y="506413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 sz="1650">
              <a:solidFill>
                <a:srgbClr val="0000FF"/>
              </a:solidFill>
            </a:endParaRPr>
          </a:p>
        </p:txBody>
      </p:sp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274638" y="552450"/>
            <a:ext cx="86264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en-US" sz="1650">
              <a:solidFill>
                <a:srgbClr val="0000FF"/>
              </a:solidFill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1681163" y="6480175"/>
            <a:ext cx="5943600" cy="222250"/>
          </a:xfrm>
          <a:prstGeom prst="rect">
            <a:avLst/>
          </a:prstGeom>
          <a:ln/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676275" y="6480175"/>
            <a:ext cx="1004888" cy="22225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fld id="{6253D66E-DE71-454A-A93F-CE7EABAB31B9}" type="datetime1">
              <a:rPr lang="de-DE"/>
              <a:pPr/>
              <a:t>15.12.2016</a:t>
            </a:fld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black">
          <a:xfrm>
            <a:off x="7602538" y="6480175"/>
            <a:ext cx="1371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pPr algn="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© 2016 IBM Corporation</a:t>
            </a:r>
            <a:endParaRPr lang="en-US" sz="13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82563" y="6480175"/>
            <a:ext cx="493712" cy="22225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>
                <a:solidFill>
                  <a:prstClr val="black"/>
                </a:solidFill>
                <a:latin typeface="Arial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11</a:t>
            </a:r>
            <a:r>
              <a:rPr lang="en-US" baseline="30000"/>
              <a:t>th</a:t>
            </a:r>
            <a:r>
              <a:rPr lang="en-US"/>
              <a:t> Feb 2015 </a:t>
            </a:r>
          </a:p>
        </p:txBody>
      </p:sp>
      <p:graphicFrame>
        <p:nvGraphicFramePr>
          <p:cNvPr id="4105" name="Object 8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105" name="think-cell Slide" r:id="rId8" imgW="360" imgH="360" progId="">
              <p:embed/>
            </p:oleObj>
          </a:graphicData>
        </a:graphic>
      </p:graphicFrame>
      <p:sp>
        <p:nvSpPr>
          <p:cNvPr id="4106" name="Rectangle 6"/>
          <p:cNvSpPr>
            <a:spLocks noChangeArrowheads="1"/>
          </p:cNvSpPr>
          <p:nvPr userDrawn="1"/>
        </p:nvSpPr>
        <p:spPr bwMode="black">
          <a:xfrm>
            <a:off x="182563" y="6464300"/>
            <a:ext cx="137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/>
          <a:lstStyle/>
          <a:p>
            <a:r>
              <a:rPr lang="en-US" sz="600">
                <a:solidFill>
                  <a:srgbClr val="FFFFFF"/>
                </a:solidFill>
              </a:rPr>
              <a:t>© 2015 IBM Corporation</a:t>
            </a:r>
            <a:endParaRPr lang="en-US" sz="130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34" charset="-128"/>
          <a:cs typeface="MS PGothic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ＭＳ Ｐゴシック" pitchFamily="34" charset="-128"/>
          <a:cs typeface="MS PGothic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ＭＳ Ｐゴシック" pitchFamily="34" charset="-128"/>
          <a:cs typeface="MS PGothic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ＭＳ Ｐゴシック" pitchFamily="34" charset="-128"/>
          <a:cs typeface="MS PGothic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ＭＳ Ｐゴシック" pitchFamily="34" charset="-128"/>
          <a:cs typeface="MS PGothic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564rXrlZbc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youtube.com/watch?v=kZcKC-pIADc&amp;t=1m19s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FumoLLdsEq4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9738" y="3021013"/>
            <a:ext cx="8766175" cy="1992312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3700" b="1" smtClean="0"/>
              <a:t>IBM  25 - Jahr - Klub</a:t>
            </a:r>
            <a:br>
              <a:rPr lang="en-US" sz="3700" b="1" smtClean="0"/>
            </a:br>
            <a:r>
              <a:rPr lang="en-US" sz="3700" b="1" smtClean="0"/>
              <a:t/>
            </a:r>
            <a:br>
              <a:rPr lang="en-US" sz="3700" b="1" smtClean="0"/>
            </a:br>
            <a:r>
              <a:rPr lang="en-US" sz="3700" b="1" smtClean="0"/>
              <a:t>Veranstaltung Hannover</a:t>
            </a:r>
            <a:r>
              <a:rPr lang="en-US" sz="2900" b="1" smtClean="0"/>
              <a:t/>
            </a:r>
            <a:br>
              <a:rPr lang="en-US" sz="2900" b="1" smtClean="0"/>
            </a:br>
            <a:r>
              <a:rPr lang="en-US" sz="2500" b="1" smtClean="0"/>
              <a:t/>
            </a:r>
            <a:br>
              <a:rPr lang="en-US" sz="2500" b="1" smtClean="0"/>
            </a:br>
            <a:r>
              <a:rPr lang="en-US" sz="1700" smtClean="0"/>
              <a:t/>
            </a:r>
            <a:br>
              <a:rPr lang="en-US" sz="1700" smtClean="0"/>
            </a:br>
            <a:r>
              <a:rPr lang="en-US" sz="1700" smtClean="0"/>
              <a:t>Dr.-Ing. Uwe Winkelhake</a:t>
            </a:r>
            <a:br>
              <a:rPr lang="en-US" sz="1700" smtClean="0"/>
            </a:br>
            <a:r>
              <a:rPr lang="en-US" sz="1100" smtClean="0">
                <a:sym typeface="Wingdings" pitchFamily="2" charset="2"/>
              </a:rPr>
              <a:t/>
            </a:r>
            <a:br>
              <a:rPr lang="en-US" sz="1100" smtClean="0">
                <a:sym typeface="Wingdings" pitchFamily="2" charset="2"/>
              </a:rPr>
            </a:br>
            <a:r>
              <a:rPr lang="en-US" sz="1500" smtClean="0">
                <a:sym typeface="Wingdings" pitchFamily="2" charset="2"/>
              </a:rPr>
              <a:t>Hannover,</a:t>
            </a:r>
            <a:r>
              <a:rPr lang="en-US" sz="1100" smtClean="0">
                <a:sym typeface="Wingdings" pitchFamily="2" charset="2"/>
              </a:rPr>
              <a:t> </a:t>
            </a:r>
            <a:r>
              <a:rPr lang="en-US" sz="1500" smtClean="0">
                <a:sym typeface="Wingdings" pitchFamily="2" charset="2"/>
              </a:rPr>
              <a:t>05</a:t>
            </a:r>
            <a:r>
              <a:rPr lang="en-US" sz="1500" smtClean="0"/>
              <a:t>.11.2016</a:t>
            </a:r>
            <a:r>
              <a:rPr lang="en-US" sz="1900" smtClean="0"/>
              <a:t> </a:t>
            </a:r>
          </a:p>
        </p:txBody>
      </p:sp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084763"/>
            <a:ext cx="12192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250" y="717550"/>
            <a:ext cx="8686800" cy="76676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IBM is </a:t>
            </a:r>
            <a:r>
              <a:rPr lang="en-US" dirty="0"/>
              <a:t>becoming a Cognitive Solutions &amp; Cloud Platform company</a:t>
            </a:r>
            <a:endParaRPr lang="de-DE" dirty="0"/>
          </a:p>
        </p:txBody>
      </p:sp>
      <p:pic>
        <p:nvPicPr>
          <p:cNvPr id="19458" name="Bild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13589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92138"/>
            <a:ext cx="8686800" cy="766762"/>
          </a:xfrm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4266"/>
                </a:solidFill>
                <a:latin typeface="+mj-lt"/>
                <a:cs typeface="MS PGothic" charset="0"/>
              </a:rPr>
              <a:t>With organic growth, partnerships and acquisitions IBM has </a:t>
            </a:r>
            <a:r>
              <a:rPr lang="de-DE" dirty="0" err="1">
                <a:solidFill>
                  <a:srgbClr val="004266"/>
                </a:solidFill>
                <a:latin typeface="+mj-lt"/>
                <a:cs typeface="MS PGothic" charset="0"/>
              </a:rPr>
              <a:t>become</a:t>
            </a:r>
            <a:r>
              <a:rPr lang="de-DE" dirty="0">
                <a:solidFill>
                  <a:srgbClr val="004266"/>
                </a:solidFill>
                <a:latin typeface="+mj-lt"/>
                <a:cs typeface="MS PGothic" charset="0"/>
              </a:rPr>
              <a:t> </a:t>
            </a:r>
            <a:r>
              <a:rPr lang="de-DE" dirty="0" err="1">
                <a:solidFill>
                  <a:srgbClr val="004266"/>
                </a:solidFill>
                <a:latin typeface="+mj-lt"/>
                <a:cs typeface="MS PGothic" charset="0"/>
              </a:rPr>
              <a:t>the</a:t>
            </a:r>
            <a:r>
              <a:rPr lang="de-DE" dirty="0">
                <a:solidFill>
                  <a:srgbClr val="004266"/>
                </a:solidFill>
                <a:latin typeface="+mj-lt"/>
                <a:cs typeface="MS PGothic" charset="0"/>
              </a:rPr>
              <a:t> </a:t>
            </a:r>
            <a:r>
              <a:rPr lang="de-DE" dirty="0" err="1">
                <a:solidFill>
                  <a:srgbClr val="004266"/>
                </a:solidFill>
                <a:latin typeface="+mj-lt"/>
                <a:cs typeface="MS PGothic" charset="0"/>
              </a:rPr>
              <a:t>largest</a:t>
            </a:r>
            <a:r>
              <a:rPr lang="de-DE" dirty="0">
                <a:solidFill>
                  <a:srgbClr val="004266"/>
                </a:solidFill>
                <a:latin typeface="+mj-lt"/>
                <a:cs typeface="MS PGothic" charset="0"/>
              </a:rPr>
              <a:t> </a:t>
            </a:r>
            <a:r>
              <a:rPr lang="en-US" dirty="0">
                <a:solidFill>
                  <a:srgbClr val="004266"/>
                </a:solidFill>
                <a:latin typeface="+mj-lt"/>
                <a:cs typeface="MS PGothic" charset="0"/>
              </a:rPr>
              <a:t>Digital Agency worldwide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14325" y="5441950"/>
            <a:ext cx="1787525" cy="314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00B4F0"/>
                </a:solidFill>
                <a:latin typeface="ITC Lubalin Graph Std Book" panose="02060502020205020404" pitchFamily="18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40" kern="0" dirty="0">
                <a:ea typeface="ＭＳ Ｐゴシック" charset="0"/>
                <a:cs typeface="ＭＳ Ｐゴシック" charset="0"/>
              </a:rPr>
              <a:t>iX Design Studios</a:t>
            </a:r>
            <a:endParaRPr lang="en-US" sz="1440" kern="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8600" y="3300413"/>
            <a:ext cx="1993900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440" b="1" dirty="0">
                <a:solidFill>
                  <a:srgbClr val="00B4F0"/>
                </a:solidFill>
                <a:latin typeface="ITC Lubalin Graph Std Book" panose="02060502020205020404" pitchFamily="18" charset="0"/>
                <a:ea typeface="ＭＳ Ｐゴシック" charset="0"/>
                <a:cs typeface="ＭＳ Ｐゴシック" charset="0"/>
              </a:rPr>
              <a:t>Watson IoT</a:t>
            </a:r>
            <a:endParaRPr lang="en-US" sz="1440" b="1" dirty="0">
              <a:solidFill>
                <a:srgbClr val="00B4F0"/>
              </a:solidFill>
              <a:latin typeface="ITC Lubalin Graph Std Book" panose="02060502020205020404" pitchFamily="18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67240" y="3906975"/>
            <a:ext cx="1707496" cy="1563308"/>
          </a:xfrm>
          <a:prstGeom prst="roundRect">
            <a:avLst>
              <a:gd name="adj" fmla="val 8253"/>
            </a:avLst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655"/>
          <a:stretch/>
        </p:blipFill>
        <p:spPr>
          <a:xfrm>
            <a:off x="327648" y="1767375"/>
            <a:ext cx="1707496" cy="1560028"/>
          </a:xfrm>
          <a:prstGeom prst="roundRect">
            <a:avLst>
              <a:gd name="adj" fmla="val 6494"/>
            </a:avLst>
          </a:prstGeom>
          <a:noFill/>
        </p:spPr>
      </p:pic>
      <p:pic>
        <p:nvPicPr>
          <p:cNvPr id="73" name="Picture 8" descr="https://media.licdn.com/mpr/mpr/p/7/005/078/074/063b392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135889" y="2639858"/>
            <a:ext cx="2436567" cy="1939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74" name="TextBox 73"/>
          <p:cNvSpPr txBox="1"/>
          <p:nvPr/>
        </p:nvSpPr>
        <p:spPr>
          <a:xfrm>
            <a:off x="3135313" y="4627563"/>
            <a:ext cx="2459037" cy="6842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00B4F0"/>
                </a:solidFill>
                <a:latin typeface="ITC Lubalin Graph Std Book" panose="020605020202050204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40" kern="0" dirty="0">
                <a:ea typeface="ＭＳ Ｐゴシック" charset="0"/>
                <a:cs typeface="ＭＳ Ｐゴシック" charset="0"/>
              </a:rPr>
              <a:t>Apple Partnership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i="1" kern="0" dirty="0">
                <a:ea typeface="ＭＳ Ｐゴシック" charset="0"/>
                <a:cs typeface="ＭＳ Ｐゴシック" charset="0"/>
              </a:rPr>
              <a:t>500+ Enterprise Apps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i="1" kern="0" dirty="0">
                <a:ea typeface="ＭＳ Ｐゴシック" charset="0"/>
                <a:cs typeface="ＭＳ Ｐゴシック" charset="0"/>
              </a:rPr>
              <a:t>1000+ Developers</a:t>
            </a:r>
            <a:endParaRPr lang="en-US" sz="1200" i="1" kern="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8900" y="5940425"/>
            <a:ext cx="2159000" cy="415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3205163" y="5940425"/>
            <a:ext cx="2159000" cy="415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2015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6435725" y="5940425"/>
            <a:ext cx="2159000" cy="415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2016</a:t>
            </a:r>
          </a:p>
        </p:txBody>
      </p:sp>
      <p:sp>
        <p:nvSpPr>
          <p:cNvPr id="78" name="Cross 77"/>
          <p:cNvSpPr/>
          <p:nvPr/>
        </p:nvSpPr>
        <p:spPr bwMode="auto">
          <a:xfrm>
            <a:off x="2247900" y="3321050"/>
            <a:ext cx="573088" cy="687388"/>
          </a:xfrm>
          <a:prstGeom prst="plus">
            <a:avLst>
              <a:gd name="adj" fmla="val 32978"/>
            </a:avLst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2200" kern="0">
              <a:solidFill>
                <a:srgbClr val="00B2E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08775" y="3389313"/>
            <a:ext cx="1889125" cy="314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00B4F0"/>
                </a:solidFill>
                <a:latin typeface="ITC Lubalin Graph Std Book" panose="02060502020205020404" pitchFamily="18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40" kern="0" dirty="0">
                <a:ea typeface="ＭＳ Ｐゴシック" charset="0"/>
                <a:cs typeface="ＭＳ Ｐゴシック" charset="0"/>
              </a:rPr>
              <a:t>Aperto </a:t>
            </a:r>
            <a:endParaRPr lang="en-US" sz="1440" b="0" kern="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713538" y="5462588"/>
            <a:ext cx="1811337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40" b="1" dirty="0">
                <a:solidFill>
                  <a:srgbClr val="00B4F0"/>
                </a:solidFill>
                <a:latin typeface="ITC Lubalin Graph Std Book" panose="02060502020205020404" pitchFamily="18" charset="0"/>
                <a:ea typeface="ＭＳ Ｐゴシック" charset="0"/>
                <a:cs typeface="ＭＳ Ｐゴシック" charset="0"/>
              </a:rPr>
              <a:t>ecx.io</a:t>
            </a:r>
            <a:endParaRPr lang="en-US" sz="1440" dirty="0">
              <a:solidFill>
                <a:srgbClr val="00B4F0"/>
              </a:solidFill>
              <a:latin typeface="ITC Lubalin Graph Std Book" panose="02060502020205020404" pitchFamily="18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416" y="3906975"/>
            <a:ext cx="1803825" cy="1563308"/>
          </a:xfrm>
          <a:prstGeom prst="roundRect">
            <a:avLst>
              <a:gd name="adj" fmla="val 7721"/>
            </a:avLst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508" y="1860272"/>
            <a:ext cx="1806738" cy="1559170"/>
          </a:xfrm>
          <a:prstGeom prst="roundRect">
            <a:avLst>
              <a:gd name="adj" fmla="val 7721"/>
            </a:avLst>
          </a:prstGeom>
        </p:spPr>
      </p:pic>
      <p:sp>
        <p:nvSpPr>
          <p:cNvPr id="83" name="Cross 82"/>
          <p:cNvSpPr/>
          <p:nvPr/>
        </p:nvSpPr>
        <p:spPr bwMode="auto">
          <a:xfrm>
            <a:off x="5876925" y="3333750"/>
            <a:ext cx="573088" cy="687388"/>
          </a:xfrm>
          <a:prstGeom prst="plus">
            <a:avLst>
              <a:gd name="adj" fmla="val 32978"/>
            </a:avLst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2200" kern="0">
              <a:solidFill>
                <a:srgbClr val="00B2E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Screen Shot 2016-05-03 at 7.37.46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0" y="2679700"/>
            <a:ext cx="352425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3"/>
          <p:cNvSpPr>
            <a:spLocks noGrp="1"/>
          </p:cNvSpPr>
          <p:nvPr>
            <p:ph type="title"/>
          </p:nvPr>
        </p:nvSpPr>
        <p:spPr bwMode="auto">
          <a:xfrm>
            <a:off x="182563" y="592138"/>
            <a:ext cx="8686800" cy="766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IBM acquired The Weather Company which brings a fantastic set of data and services to build Cognitive IoT Solutions</a:t>
            </a:r>
          </a:p>
        </p:txBody>
      </p:sp>
      <p:pic>
        <p:nvPicPr>
          <p:cNvPr id="21507" name="Picture 7" descr="logo-locku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25" y="1962150"/>
            <a:ext cx="298132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upload.wikimedia.org/wikipedia/commons/5/5c/Hurricane_daniel_20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104" y="1993550"/>
            <a:ext cx="1638767" cy="1966520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Content Placeholder 2"/>
          <p:cNvSpPr>
            <a:spLocks noGrp="1"/>
          </p:cNvSpPr>
          <p:nvPr>
            <p:ph idx="1"/>
          </p:nvPr>
        </p:nvSpPr>
        <p:spPr bwMode="auto">
          <a:xfrm>
            <a:off x="357188" y="4327525"/>
            <a:ext cx="4687887" cy="2027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163M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 unduplicated platform consumers</a:t>
            </a: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b="1" smtClean="0">
                <a:latin typeface="Arial" pitchFamily="34" charset="0"/>
              </a:rPr>
              <a:t>8 Billion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API requests daily</a:t>
            </a: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#1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 Rated in forecast accuracy</a:t>
            </a: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400" b="1" smtClean="0">
                <a:latin typeface="Arial" pitchFamily="34" charset="0"/>
                <a:cs typeface="Arial" pitchFamily="34" charset="0"/>
              </a:rPr>
              <a:t>40 million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mobile phones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48288" y="2273300"/>
            <a:ext cx="3868737" cy="354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700" dirty="0">
                <a:solidFill>
                  <a:prstClr val="black"/>
                </a:solidFill>
              </a:rPr>
              <a:t>Example: Industry Solution Aerospace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 bwMode="auto">
          <a:xfrm>
            <a:off x="182563" y="592138"/>
            <a:ext cx="8686800" cy="766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Arial" pitchFamily="34" charset="0"/>
                <a:cs typeface="Arial" pitchFamily="34" charset="0"/>
              </a:rPr>
              <a:t>Cognitive references ...</a:t>
            </a:r>
          </a:p>
        </p:txBody>
      </p:sp>
      <p:sp>
        <p:nvSpPr>
          <p:cNvPr id="22530" name="Inhaltsplatzhalter 1"/>
          <p:cNvSpPr txBox="1">
            <a:spLocks/>
          </p:cNvSpPr>
          <p:nvPr/>
        </p:nvSpPr>
        <p:spPr bwMode="auto">
          <a:xfrm>
            <a:off x="6213475" y="5187950"/>
            <a:ext cx="2638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None/>
            </a:pPr>
            <a:r>
              <a:rPr lang="de-DE" sz="800">
                <a:solidFill>
                  <a:srgbClr val="1E1E1E"/>
                </a:solidFill>
              </a:rPr>
              <a:t>Link:                          </a:t>
            </a:r>
            <a:r>
              <a:rPr lang="de-DE" sz="800">
                <a:solidFill>
                  <a:srgbClr val="1E1E1E"/>
                </a:solidFill>
                <a:hlinkClick r:id="rId2"/>
              </a:rPr>
              <a:t>http://www.youtube.com/watch?v=kZcKC-pIADc&amp;t=1m19s</a:t>
            </a:r>
            <a:endParaRPr lang="de-DE" sz="800">
              <a:solidFill>
                <a:srgbClr val="1E1E1E"/>
              </a:solidFill>
            </a:endParaRPr>
          </a:p>
          <a:p>
            <a:pPr algn="ctr">
              <a:spcBef>
                <a:spcPts val="1200"/>
              </a:spcBef>
              <a:buFont typeface="Arial" pitchFamily="34" charset="0"/>
              <a:buNone/>
            </a:pPr>
            <a:endParaRPr lang="de-DE" sz="800">
              <a:solidFill>
                <a:srgbClr val="1E1E1E"/>
              </a:solidFill>
            </a:endParaRPr>
          </a:p>
        </p:txBody>
      </p:sp>
      <p:sp>
        <p:nvSpPr>
          <p:cNvPr id="37" name="Rectangle 5"/>
          <p:cNvSpPr/>
          <p:nvPr/>
        </p:nvSpPr>
        <p:spPr>
          <a:xfrm>
            <a:off x="177800" y="5156200"/>
            <a:ext cx="26574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1E1E1E"/>
                </a:solidFill>
                <a:latin typeface="Arial"/>
                <a:ea typeface=""/>
              </a:rPr>
              <a:t>Link: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1E1E1E"/>
                </a:solidFill>
                <a:latin typeface="Arial"/>
                <a:ea typeface=""/>
              </a:rPr>
              <a:t> </a:t>
            </a:r>
            <a:r>
              <a:rPr lang="en-GB" sz="800" dirty="0">
                <a:solidFill>
                  <a:srgbClr val="1E1E1E"/>
                </a:solidFill>
                <a:latin typeface="Arial"/>
                <a:ea typeface=""/>
                <a:hlinkClick r:id="rId3"/>
              </a:rPr>
              <a:t>https://www.youtube.com/watch?v=K564rXrlZbc</a:t>
            </a:r>
            <a:endParaRPr lang="en-GB" sz="800" dirty="0">
              <a:solidFill>
                <a:srgbClr val="1E1E1E"/>
              </a:solidFill>
              <a:latin typeface="Arial"/>
              <a:ea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1E1E1E"/>
              </a:solidFill>
              <a:latin typeface="Arial"/>
              <a:ea typeface=""/>
            </a:endParaRPr>
          </a:p>
        </p:txBody>
      </p:sp>
      <p:pic>
        <p:nvPicPr>
          <p:cNvPr id="3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8" y="2817297"/>
            <a:ext cx="2420539" cy="2315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noFill/>
          </a:ln>
          <a:effectLst/>
        </p:spPr>
      </p:pic>
      <p:sp>
        <p:nvSpPr>
          <p:cNvPr id="39" name="Rectangle 7"/>
          <p:cNvSpPr/>
          <p:nvPr/>
        </p:nvSpPr>
        <p:spPr>
          <a:xfrm>
            <a:off x="177800" y="1857375"/>
            <a:ext cx="265747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rgbClr val="002060"/>
                </a:solidFill>
              </a:rPr>
              <a:t>Local Motors</a:t>
            </a:r>
            <a:r>
              <a:rPr lang="en-GB" altLang="en-US" sz="1400" b="1">
                <a:solidFill>
                  <a:srgbClr val="002060"/>
                </a:solidFill>
              </a:rPr>
              <a:t>’</a:t>
            </a:r>
            <a:r>
              <a:rPr lang="en-GB" sz="1400" b="1">
                <a:solidFill>
                  <a:srgbClr val="002060"/>
                </a:solidFill>
              </a:rPr>
              <a:t> Olli</a:t>
            </a:r>
          </a:p>
          <a:p>
            <a:pPr algn="ctr">
              <a:lnSpc>
                <a:spcPct val="150000"/>
              </a:lnSpc>
            </a:pPr>
            <a:r>
              <a:rPr lang="en-GB" sz="1200" b="1">
                <a:solidFill>
                  <a:srgbClr val="565656"/>
                </a:solidFill>
              </a:rPr>
              <a:t>The cognitive self-driving vehicle </a:t>
            </a:r>
          </a:p>
          <a:p>
            <a:pPr algn="ctr"/>
            <a:endParaRPr lang="en-GB" sz="1000">
              <a:solidFill>
                <a:srgbClr val="1E1E1E"/>
              </a:solidFill>
            </a:endParaRPr>
          </a:p>
        </p:txBody>
      </p:sp>
      <p:sp>
        <p:nvSpPr>
          <p:cNvPr id="40" name="Rectangle 9"/>
          <p:cNvSpPr/>
          <p:nvPr/>
        </p:nvSpPr>
        <p:spPr>
          <a:xfrm>
            <a:off x="3065463" y="1857375"/>
            <a:ext cx="2992437" cy="925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02060"/>
                </a:solidFill>
                <a:latin typeface="Arial"/>
                <a:ea typeface=""/>
              </a:rPr>
              <a:t>PSA</a:t>
            </a:r>
          </a:p>
          <a:p>
            <a:pPr algn="ctr" fontAlgn="auto">
              <a:spcBef>
                <a:spcPts val="15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ea typeface=""/>
              </a:rPr>
              <a:t>Connected Mobility Development Platform for Developers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solidFill>
                <a:srgbClr val="1E1E1E"/>
              </a:solidFill>
              <a:latin typeface="Arial"/>
              <a:ea typeface=""/>
            </a:endParaRPr>
          </a:p>
        </p:txBody>
      </p:sp>
      <p:sp>
        <p:nvSpPr>
          <p:cNvPr id="41" name="Rectangle 11"/>
          <p:cNvSpPr/>
          <p:nvPr/>
        </p:nvSpPr>
        <p:spPr>
          <a:xfrm>
            <a:off x="3127375" y="5149850"/>
            <a:ext cx="2633663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1E1E1E"/>
                </a:solidFill>
                <a:latin typeface="Arial"/>
                <a:ea typeface=""/>
              </a:rPr>
              <a:t>Link: </a:t>
            </a:r>
            <a:r>
              <a:rPr lang="en-GB" sz="800" dirty="0">
                <a:solidFill>
                  <a:srgbClr val="1E1E1E"/>
                </a:solidFill>
                <a:latin typeface="Arial"/>
                <a:ea typeface=""/>
                <a:hlinkClick r:id="rId5"/>
              </a:rPr>
              <a:t>https://www.youtube.com/watch?v=FumoLLdsEq4</a:t>
            </a:r>
            <a:endParaRPr lang="en-GB" sz="800" dirty="0">
              <a:solidFill>
                <a:srgbClr val="1E1E1E"/>
              </a:solidFill>
              <a:latin typeface="Arial"/>
              <a:ea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1E1E1E"/>
              </a:solidFill>
              <a:latin typeface="Arial"/>
              <a:ea typeface="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1E1E1E"/>
              </a:solidFill>
              <a:latin typeface="Arial"/>
              <a:ea typeface=""/>
            </a:endParaRPr>
          </a:p>
        </p:txBody>
      </p:sp>
      <p:pic>
        <p:nvPicPr>
          <p:cNvPr id="42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63" r="10968"/>
          <a:stretch/>
        </p:blipFill>
        <p:spPr>
          <a:xfrm>
            <a:off x="3354082" y="2881544"/>
            <a:ext cx="2340737" cy="2107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3" name="Rectangle 14"/>
          <p:cNvSpPr/>
          <p:nvPr/>
        </p:nvSpPr>
        <p:spPr>
          <a:xfrm>
            <a:off x="6337300" y="1857375"/>
            <a:ext cx="2582863" cy="56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02060"/>
                </a:solidFill>
                <a:latin typeface="Arial"/>
                <a:ea typeface=""/>
              </a:rPr>
              <a:t>VW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rgbClr val="1E1E1E">
                    <a:lumMod val="75000"/>
                    <a:lumOff val="25000"/>
                  </a:srgbClr>
                </a:solidFill>
                <a:latin typeface="Arial"/>
                <a:ea typeface=""/>
              </a:rPr>
              <a:t>Intelligent Air Quality Sensor </a:t>
            </a:r>
          </a:p>
        </p:txBody>
      </p:sp>
      <p:pic>
        <p:nvPicPr>
          <p:cNvPr id="44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91"/>
          <a:stretch/>
        </p:blipFill>
        <p:spPr>
          <a:xfrm>
            <a:off x="6419512" y="2851250"/>
            <a:ext cx="2417882" cy="2002134"/>
          </a:xfrm>
          <a:prstGeom prst="roundRect">
            <a:avLst>
              <a:gd name="adj" fmla="val 369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2539" name="Rectangle 16"/>
          <p:cNvSpPr>
            <a:spLocks noChangeArrowheads="1"/>
          </p:cNvSpPr>
          <p:nvPr/>
        </p:nvSpPr>
        <p:spPr bwMode="auto">
          <a:xfrm>
            <a:off x="177800" y="1708150"/>
            <a:ext cx="2657475" cy="4232275"/>
          </a:xfrm>
          <a:prstGeom prst="rect">
            <a:avLst/>
          </a:prstGeom>
          <a:noFill/>
          <a:ln w="28575">
            <a:solidFill>
              <a:srgbClr val="5A7990"/>
            </a:solidFill>
            <a:miter lim="800000"/>
            <a:headEnd/>
            <a:tailEnd/>
          </a:ln>
        </p:spPr>
        <p:txBody>
          <a:bodyPr/>
          <a:lstStyle/>
          <a:p>
            <a:pPr marL="430213" indent="-342900">
              <a:spcAft>
                <a:spcPts val="300"/>
              </a:spcAft>
              <a:buFont typeface="Wingdings" pitchFamily="2" charset="2"/>
              <a:buChar char="§"/>
            </a:pPr>
            <a:endParaRPr lang="en-US" sz="1100">
              <a:solidFill>
                <a:srgbClr val="1E1E1E"/>
              </a:solidFill>
              <a:cs typeface="Arial" pitchFamily="34" charset="0"/>
            </a:endParaRPr>
          </a:p>
        </p:txBody>
      </p:sp>
      <p:sp>
        <p:nvSpPr>
          <p:cNvPr id="22540" name="Rectangle 17"/>
          <p:cNvSpPr>
            <a:spLocks noChangeArrowheads="1"/>
          </p:cNvSpPr>
          <p:nvPr/>
        </p:nvSpPr>
        <p:spPr bwMode="auto">
          <a:xfrm>
            <a:off x="3195638" y="1708150"/>
            <a:ext cx="2657475" cy="4232275"/>
          </a:xfrm>
          <a:prstGeom prst="rect">
            <a:avLst/>
          </a:prstGeom>
          <a:noFill/>
          <a:ln w="28575">
            <a:solidFill>
              <a:srgbClr val="5A7990"/>
            </a:solidFill>
            <a:miter lim="800000"/>
            <a:headEnd/>
            <a:tailEnd/>
          </a:ln>
        </p:spPr>
        <p:txBody>
          <a:bodyPr/>
          <a:lstStyle/>
          <a:p>
            <a:pPr marL="87313">
              <a:spcAft>
                <a:spcPts val="300"/>
              </a:spcAft>
            </a:pPr>
            <a:r>
              <a:rPr lang="en-US" sz="1100">
                <a:solidFill>
                  <a:srgbClr val="1E1E1E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2541" name="Rectangle 18"/>
          <p:cNvSpPr>
            <a:spLocks noChangeArrowheads="1"/>
          </p:cNvSpPr>
          <p:nvPr/>
        </p:nvSpPr>
        <p:spPr bwMode="auto">
          <a:xfrm>
            <a:off x="6194425" y="1708150"/>
            <a:ext cx="2657475" cy="4232275"/>
          </a:xfrm>
          <a:prstGeom prst="rect">
            <a:avLst/>
          </a:prstGeom>
          <a:noFill/>
          <a:ln w="28575">
            <a:solidFill>
              <a:srgbClr val="5A7990"/>
            </a:solidFill>
            <a:miter lim="800000"/>
            <a:headEnd/>
            <a:tailEnd/>
          </a:ln>
        </p:spPr>
        <p:txBody>
          <a:bodyPr/>
          <a:lstStyle/>
          <a:p>
            <a:pPr marL="430213" indent="-342900">
              <a:spcAft>
                <a:spcPts val="300"/>
              </a:spcAft>
              <a:buFont typeface="Wingdings" pitchFamily="2" charset="2"/>
              <a:buChar char="§"/>
            </a:pPr>
            <a:endParaRPr lang="en-US" sz="1100">
              <a:solidFill>
                <a:srgbClr val="1E1E1E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92138"/>
            <a:ext cx="8686800" cy="766762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de-DE" dirty="0"/>
              <a:t>The </a:t>
            </a:r>
            <a:r>
              <a:rPr lang="de-DE" dirty="0" err="1"/>
              <a:t>new</a:t>
            </a:r>
            <a:r>
              <a:rPr lang="de-DE" dirty="0"/>
              <a:t> Watson </a:t>
            </a:r>
            <a:r>
              <a:rPr lang="de-DE" dirty="0" err="1"/>
              <a:t>IoT</a:t>
            </a:r>
            <a:r>
              <a:rPr lang="de-DE" dirty="0"/>
              <a:t> Innovation Center in </a:t>
            </a:r>
            <a:r>
              <a:rPr lang="de-DE" dirty="0" err="1"/>
              <a:t>Munich</a:t>
            </a:r>
            <a:r>
              <a:rPr lang="de-DE" dirty="0"/>
              <a:t> </a:t>
            </a:r>
            <a:r>
              <a:rPr lang="de-DE" dirty="0" err="1"/>
              <a:t>provides</a:t>
            </a:r>
            <a:r>
              <a:rPr lang="de-DE" dirty="0"/>
              <a:t> a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co-creation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innovation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Auto </a:t>
            </a:r>
            <a:r>
              <a:rPr lang="de-DE" dirty="0" err="1"/>
              <a:t>industry</a:t>
            </a:r>
            <a:endParaRPr lang="en-US" dirty="0"/>
          </a:p>
        </p:txBody>
      </p:sp>
      <p:sp>
        <p:nvSpPr>
          <p:cNvPr id="23554" name="Title 1"/>
          <p:cNvSpPr txBox="1">
            <a:spLocks/>
          </p:cNvSpPr>
          <p:nvPr/>
        </p:nvSpPr>
        <p:spPr bwMode="auto">
          <a:xfrm>
            <a:off x="171450" y="179388"/>
            <a:ext cx="8458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342900"/>
            <a:endParaRPr lang="en-US" sz="1600">
              <a:solidFill>
                <a:srgbClr val="003F69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2738" y="1976438"/>
            <a:ext cx="6200775" cy="4814887"/>
          </a:xfrm>
          <a:prstGeom prst="rect">
            <a:avLst/>
          </a:prstGeom>
        </p:spPr>
        <p:txBody>
          <a:bodyPr lIns="36000" rIns="0"/>
          <a:lstStyle/>
          <a:p>
            <a:pPr marL="128588" indent="-128588" eaLnBrk="0" hangingPunct="0">
              <a:spcBef>
                <a:spcPts val="600"/>
              </a:spcBef>
              <a:spcAft>
                <a:spcPts val="600"/>
              </a:spcAft>
              <a:buClr>
                <a:srgbClr val="004266"/>
              </a:buClr>
              <a:buFont typeface="Wingdings" pitchFamily="2" charset="2"/>
              <a:buChar char="§"/>
            </a:pPr>
            <a:r>
              <a:rPr lang="de-DE" sz="1400">
                <a:solidFill>
                  <a:srgbClr val="000000"/>
                </a:solidFill>
              </a:rPr>
              <a:t>On December 15, 2015, IBM announced the Global Watson IoT Headquarter </a:t>
            </a:r>
            <a:r>
              <a:rPr lang="de-DE" sz="1400" b="1">
                <a:solidFill>
                  <a:srgbClr val="000000"/>
                </a:solidFill>
              </a:rPr>
              <a:t>in Munich, Germany</a:t>
            </a:r>
            <a:endParaRPr lang="de-DE" sz="1400">
              <a:solidFill>
                <a:srgbClr val="000000"/>
              </a:solidFill>
            </a:endParaRPr>
          </a:p>
          <a:p>
            <a:pPr marL="128588" indent="-128588" eaLnBrk="0" hangingPunct="0">
              <a:spcBef>
                <a:spcPts val="600"/>
              </a:spcBef>
              <a:spcAft>
                <a:spcPts val="600"/>
              </a:spcAft>
              <a:buClr>
                <a:srgbClr val="004266"/>
              </a:buClr>
              <a:buFont typeface="Wingdings" pitchFamily="2" charset="2"/>
              <a:buChar char="§"/>
            </a:pPr>
            <a:r>
              <a:rPr lang="de-DE" sz="1400">
                <a:solidFill>
                  <a:srgbClr val="000000"/>
                </a:solidFill>
              </a:rPr>
              <a:t>IBM</a:t>
            </a:r>
            <a:r>
              <a:rPr lang="de-DE" altLang="en-US" sz="1400">
                <a:solidFill>
                  <a:srgbClr val="000000"/>
                </a:solidFill>
              </a:rPr>
              <a:t>‘</a:t>
            </a:r>
            <a:r>
              <a:rPr lang="de-DE" sz="1400">
                <a:solidFill>
                  <a:srgbClr val="000000"/>
                </a:solidFill>
              </a:rPr>
              <a:t>s </a:t>
            </a:r>
            <a:r>
              <a:rPr lang="de-DE" sz="1400" b="1">
                <a:solidFill>
                  <a:srgbClr val="000000"/>
                </a:solidFill>
              </a:rPr>
              <a:t>biggest investment </a:t>
            </a:r>
            <a:r>
              <a:rPr lang="de-DE" sz="1400">
                <a:solidFill>
                  <a:srgbClr val="000000"/>
                </a:solidFill>
              </a:rPr>
              <a:t>in Europe for over 20 years</a:t>
            </a:r>
          </a:p>
          <a:p>
            <a:pPr marL="128588" indent="-128588" eaLnBrk="0" hangingPunct="0">
              <a:spcBef>
                <a:spcPts val="600"/>
              </a:spcBef>
              <a:spcAft>
                <a:spcPts val="600"/>
              </a:spcAft>
              <a:buClr>
                <a:srgbClr val="004266"/>
              </a:buClr>
              <a:buFont typeface="Wingdings" pitchFamily="2" charset="2"/>
              <a:buChar char="§"/>
            </a:pPr>
            <a:r>
              <a:rPr lang="de-DE" sz="1400">
                <a:solidFill>
                  <a:srgbClr val="000000"/>
                </a:solidFill>
              </a:rPr>
              <a:t>More than </a:t>
            </a:r>
            <a:r>
              <a:rPr lang="de-DE" sz="1400" b="1">
                <a:solidFill>
                  <a:srgbClr val="000000"/>
                </a:solidFill>
              </a:rPr>
              <a:t>1000 developers</a:t>
            </a:r>
            <a:r>
              <a:rPr lang="de-DE" sz="1400">
                <a:solidFill>
                  <a:srgbClr val="000000"/>
                </a:solidFill>
              </a:rPr>
              <a:t>, consultants researchers and designers will work together with clients and partners to develop a new generation of cognitive capabilities and IoT implementation.</a:t>
            </a:r>
          </a:p>
          <a:p>
            <a:pPr marL="128588" indent="-128588" eaLnBrk="0" hangingPunct="0">
              <a:spcBef>
                <a:spcPts val="600"/>
              </a:spcBef>
              <a:spcAft>
                <a:spcPts val="600"/>
              </a:spcAft>
              <a:buClr>
                <a:srgbClr val="004266"/>
              </a:buClr>
              <a:buFont typeface="Wingdings" pitchFamily="2" charset="2"/>
              <a:buChar char="§"/>
            </a:pPr>
            <a:r>
              <a:rPr lang="de-DE" sz="1400">
                <a:solidFill>
                  <a:srgbClr val="000000"/>
                </a:solidFill>
              </a:rPr>
              <a:t>Part of the Watson IoT Center is a dedicated team of the </a:t>
            </a:r>
            <a:r>
              <a:rPr lang="de-DE" sz="1400" b="1">
                <a:solidFill>
                  <a:srgbClr val="000000"/>
                </a:solidFill>
              </a:rPr>
              <a:t>AutoLAB</a:t>
            </a:r>
          </a:p>
        </p:txBody>
      </p:sp>
      <p:pic>
        <p:nvPicPr>
          <p:cNvPr id="23556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1338" y="1771650"/>
            <a:ext cx="1738312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/>
          <p:cNvPicPr>
            <a:picLocks noChangeAspect="1"/>
          </p:cNvPicPr>
          <p:nvPr/>
        </p:nvPicPr>
        <p:blipFill>
          <a:blip r:embed="rId3"/>
          <a:srcRect r="3792" b="17305"/>
          <a:stretch>
            <a:fillRect/>
          </a:stretch>
        </p:blipFill>
        <p:spPr bwMode="auto">
          <a:xfrm>
            <a:off x="1462088" y="4613275"/>
            <a:ext cx="373538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420688" y="765175"/>
            <a:ext cx="86153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solidFill>
                  <a:srgbClr val="000090"/>
                </a:solidFill>
              </a:rPr>
              <a:t>Digitization is a journey </a:t>
            </a:r>
            <a:r>
              <a:rPr lang="is-IS" sz="2200">
                <a:solidFill>
                  <a:srgbClr val="000090"/>
                </a:solidFill>
              </a:rPr>
              <a:t>…</a:t>
            </a:r>
            <a:endParaRPr lang="en-US" sz="2200">
              <a:solidFill>
                <a:srgbClr val="000090"/>
              </a:solidFill>
            </a:endParaRPr>
          </a:p>
        </p:txBody>
      </p:sp>
      <p:sp>
        <p:nvSpPr>
          <p:cNvPr id="24578" name="TextBox 60"/>
          <p:cNvSpPr txBox="1">
            <a:spLocks noChangeArrowheads="1"/>
          </p:cNvSpPr>
          <p:nvPr/>
        </p:nvSpPr>
        <p:spPr bwMode="auto">
          <a:xfrm>
            <a:off x="5951538" y="5232400"/>
            <a:ext cx="18684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191919"/>
                </a:solidFill>
              </a:rPr>
              <a:t>Competitive advantage</a:t>
            </a:r>
          </a:p>
        </p:txBody>
      </p:sp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827088" y="5597525"/>
            <a:ext cx="7359650" cy="0"/>
          </a:xfrm>
          <a:prstGeom prst="line">
            <a:avLst/>
          </a:prstGeom>
          <a:noFill/>
          <a:ln w="38100">
            <a:solidFill>
              <a:srgbClr val="8C8C8C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 flipV="1">
            <a:off x="846138" y="1574800"/>
            <a:ext cx="0" cy="4022725"/>
          </a:xfrm>
          <a:prstGeom prst="line">
            <a:avLst/>
          </a:prstGeom>
          <a:noFill/>
          <a:ln w="38100">
            <a:solidFill>
              <a:srgbClr val="8C8C8C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4581" name="TextBox 63"/>
          <p:cNvSpPr txBox="1">
            <a:spLocks noChangeArrowheads="1"/>
          </p:cNvSpPr>
          <p:nvPr/>
        </p:nvSpPr>
        <p:spPr bwMode="auto">
          <a:xfrm>
            <a:off x="882650" y="1809750"/>
            <a:ext cx="989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191919"/>
                </a:solidFill>
              </a:rPr>
              <a:t>Customer</a:t>
            </a:r>
          </a:p>
          <a:p>
            <a:r>
              <a:rPr lang="en-US" sz="1200" b="1">
                <a:solidFill>
                  <a:srgbClr val="191919"/>
                </a:solidFill>
              </a:rPr>
              <a:t>experience</a:t>
            </a:r>
          </a:p>
        </p:txBody>
      </p:sp>
      <p:sp>
        <p:nvSpPr>
          <p:cNvPr id="65" name="Text Box 58"/>
          <p:cNvSpPr txBox="1">
            <a:spLocks noChangeArrowheads="1"/>
          </p:cNvSpPr>
          <p:nvPr/>
        </p:nvSpPr>
        <p:spPr bwMode="auto">
          <a:xfrm>
            <a:off x="4341813" y="5643563"/>
            <a:ext cx="1462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6460"/>
            </a:prstShdw>
          </a:effectLst>
        </p:spPr>
        <p:txBody>
          <a:bodyPr>
            <a:spAutoFit/>
          </a:bodyPr>
          <a:lstStyle>
            <a:lvl1pPr marL="180975" indent="-1809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AU" sz="1200" i="1" kern="0" dirty="0">
                <a:solidFill>
                  <a:srgbClr val="191919"/>
                </a:solidFill>
                <a:ea typeface="MS PGothic" pitchFamily="34" charset="-128"/>
                <a:cs typeface="ＭＳ Ｐゴシック" charset="0"/>
              </a:rPr>
              <a:t>Reach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AU" sz="1200" i="1" kern="0" dirty="0">
                <a:solidFill>
                  <a:srgbClr val="191919"/>
                </a:solidFill>
                <a:ea typeface="MS PGothic" pitchFamily="34" charset="-128"/>
                <a:cs typeface="ＭＳ Ｐゴシック" charset="0"/>
              </a:rPr>
              <a:t>Connectivity</a:t>
            </a:r>
          </a:p>
        </p:txBody>
      </p:sp>
      <p:sp>
        <p:nvSpPr>
          <p:cNvPr id="66" name="Text Box 63"/>
          <p:cNvSpPr txBox="1">
            <a:spLocks noChangeArrowheads="1"/>
          </p:cNvSpPr>
          <p:nvPr/>
        </p:nvSpPr>
        <p:spPr bwMode="auto">
          <a:xfrm>
            <a:off x="4648200" y="1628775"/>
            <a:ext cx="1973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6460"/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AU" sz="2000" kern="0" dirty="0">
                <a:solidFill>
                  <a:srgbClr val="7030A0"/>
                </a:solidFill>
                <a:latin typeface="Calibri"/>
                <a:ea typeface="MS PGothic" pitchFamily="34" charset="-128"/>
                <a:cs typeface="ＭＳ Ｐゴシック" charset="0"/>
              </a:rPr>
              <a:t>Cognitive Enterprise</a:t>
            </a:r>
          </a:p>
        </p:txBody>
      </p:sp>
      <p:sp>
        <p:nvSpPr>
          <p:cNvPr id="67" name="Text Box 65"/>
          <p:cNvSpPr txBox="1">
            <a:spLocks noChangeArrowheads="1"/>
          </p:cNvSpPr>
          <p:nvPr/>
        </p:nvSpPr>
        <p:spPr bwMode="auto">
          <a:xfrm>
            <a:off x="3779838" y="25654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6460"/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000" kern="0" dirty="0">
                <a:solidFill>
                  <a:srgbClr val="FFFFFF">
                    <a:lumMod val="50000"/>
                  </a:srgbClr>
                </a:solidFill>
                <a:latin typeface="Calibri"/>
                <a:ea typeface="MS PGothic" pitchFamily="34" charset="-128"/>
                <a:cs typeface="ＭＳ Ｐゴシック" charset="0"/>
              </a:rPr>
              <a:t>Digital Enterprise</a:t>
            </a:r>
          </a:p>
        </p:txBody>
      </p:sp>
      <p:sp>
        <p:nvSpPr>
          <p:cNvPr id="68" name="Text Box 67"/>
          <p:cNvSpPr txBox="1">
            <a:spLocks noChangeArrowheads="1"/>
          </p:cNvSpPr>
          <p:nvPr/>
        </p:nvSpPr>
        <p:spPr bwMode="auto">
          <a:xfrm>
            <a:off x="1163638" y="3816350"/>
            <a:ext cx="2447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6460"/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2000" kern="0" dirty="0">
                <a:solidFill>
                  <a:srgbClr val="00B0DA">
                    <a:lumMod val="50000"/>
                  </a:srgbClr>
                </a:solidFill>
                <a:latin typeface="Calibri"/>
                <a:ea typeface="MS PGothic" pitchFamily="34" charset="-128"/>
                <a:cs typeface="ＭＳ Ｐゴシック" charset="0"/>
              </a:rPr>
              <a:t>Established Processes</a:t>
            </a:r>
          </a:p>
          <a:p>
            <a:pPr>
              <a:defRPr/>
            </a:pPr>
            <a:endParaRPr lang="en-AU" sz="2000" kern="0" dirty="0">
              <a:solidFill>
                <a:srgbClr val="00B0DA">
                  <a:lumMod val="50000"/>
                </a:srgbClr>
              </a:solidFill>
              <a:latin typeface="Calibri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9" name="Text Box 68"/>
          <p:cNvSpPr txBox="1">
            <a:spLocks noChangeArrowheads="1"/>
          </p:cNvSpPr>
          <p:nvPr/>
        </p:nvSpPr>
        <p:spPr bwMode="auto">
          <a:xfrm>
            <a:off x="6262688" y="5643563"/>
            <a:ext cx="1874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6460"/>
            </a:prstShdw>
          </a:effectLst>
        </p:spPr>
        <p:txBody>
          <a:bodyPr>
            <a:spAutoFit/>
          </a:bodyPr>
          <a:lstStyle>
            <a:lvl1pPr marL="180975" indent="-1809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AU" sz="1200" i="1" kern="0" dirty="0">
                <a:solidFill>
                  <a:srgbClr val="191919"/>
                </a:solidFill>
                <a:ea typeface="MS PGothic" pitchFamily="34" charset="-128"/>
                <a:cs typeface="ＭＳ Ｐゴシック" charset="0"/>
              </a:rPr>
              <a:t>Knowledge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AU" sz="1200" i="1" kern="0" dirty="0" smtClean="0">
                <a:solidFill>
                  <a:srgbClr val="191919"/>
                </a:solidFill>
                <a:ea typeface="MS PGothic" pitchFamily="34" charset="-128"/>
                <a:cs typeface="ＭＳ Ｐゴシック" charset="0"/>
              </a:rPr>
              <a:t>Relationship</a:t>
            </a:r>
            <a:endParaRPr lang="en-AU" sz="1200" i="1" kern="0" dirty="0">
              <a:solidFill>
                <a:srgbClr val="191919"/>
              </a:solidFill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0" name="Text Box 70"/>
          <p:cNvSpPr txBox="1">
            <a:spLocks noChangeArrowheads="1"/>
          </p:cNvSpPr>
          <p:nvPr/>
        </p:nvSpPr>
        <p:spPr bwMode="auto">
          <a:xfrm>
            <a:off x="2060575" y="5643563"/>
            <a:ext cx="1462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6460"/>
            </a:prstShdw>
          </a:effectLst>
        </p:spPr>
        <p:txBody>
          <a:bodyPr>
            <a:spAutoFit/>
          </a:bodyPr>
          <a:lstStyle>
            <a:lvl1pPr marL="180975" indent="-1809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AU" sz="1200" i="1" kern="0" dirty="0">
                <a:solidFill>
                  <a:srgbClr val="191919"/>
                </a:solidFill>
                <a:ea typeface="MS PGothic" pitchFamily="34" charset="-128"/>
                <a:cs typeface="ＭＳ Ｐゴシック" charset="0"/>
              </a:rPr>
              <a:t>Efficiency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AU" sz="1200" i="1" kern="0" dirty="0">
                <a:solidFill>
                  <a:srgbClr val="191919"/>
                </a:solidFill>
                <a:ea typeface="MS PGothic" pitchFamily="34" charset="-128"/>
                <a:cs typeface="ＭＳ Ｐゴシック" charset="0"/>
              </a:rPr>
              <a:t>Accuracy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489075" y="4535488"/>
            <a:ext cx="3148013" cy="900112"/>
          </a:xfrm>
          <a:prstGeom prst="rect">
            <a:avLst/>
          </a:prstGeom>
          <a:noFill/>
          <a:ln w="12700" cap="flat" cmpd="sng" algn="ctr">
            <a:solidFill>
              <a:srgbClr val="00B0DA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030663" y="3552825"/>
            <a:ext cx="2828925" cy="1631950"/>
          </a:xfrm>
          <a:prstGeom prst="rect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995988" y="2365375"/>
            <a:ext cx="2141537" cy="12541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lIns="0" tIns="0" rIns="0" bIns="0" anchor="ctr" anchorCtr="1"/>
          <a:lstStyle/>
          <a:p>
            <a:pPr algn="ctr">
              <a:lnSpc>
                <a:spcPct val="90000"/>
              </a:lnSpc>
              <a:buClr>
                <a:srgbClr val="191919"/>
              </a:buClr>
              <a:buFont typeface="Wingdings" panose="05000000000000000000" pitchFamily="2" charset="2"/>
              <a:buNone/>
              <a:defRPr/>
            </a:pPr>
            <a:endParaRPr lang="en-US" sz="1500" kern="0" dirty="0">
              <a:solidFill>
                <a:srgbClr val="FFFFFF"/>
              </a:solidFill>
              <a:latin typeface="Helvetica Neue"/>
              <a:ea typeface="MS PGothic" pitchFamily="34" charset="-128"/>
            </a:endParaRPr>
          </a:p>
        </p:txBody>
      </p:sp>
      <p:sp>
        <p:nvSpPr>
          <p:cNvPr id="74" name="Freeform 43"/>
          <p:cNvSpPr>
            <a:spLocks/>
          </p:cNvSpPr>
          <p:nvPr/>
        </p:nvSpPr>
        <p:spPr bwMode="auto">
          <a:xfrm>
            <a:off x="998538" y="1787525"/>
            <a:ext cx="6629400" cy="3429000"/>
          </a:xfrm>
          <a:custGeom>
            <a:avLst/>
            <a:gdLst>
              <a:gd name="T0" fmla="*/ 0 w 4003"/>
              <a:gd name="T1" fmla="*/ 3429000 h 1728"/>
              <a:gd name="T2" fmla="*/ 3863700 w 4003"/>
              <a:gd name="T3" fmla="*/ 2571750 h 1728"/>
              <a:gd name="T4" fmla="*/ 6629400 w 4003"/>
              <a:gd name="T5" fmla="*/ 0 h 17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03" h="1728">
                <a:moveTo>
                  <a:pt x="0" y="1728"/>
                </a:moveTo>
                <a:cubicBezTo>
                  <a:pt x="833" y="1656"/>
                  <a:pt x="1666" y="1584"/>
                  <a:pt x="2333" y="1296"/>
                </a:cubicBezTo>
                <a:cubicBezTo>
                  <a:pt x="3000" y="1008"/>
                  <a:pt x="3501" y="504"/>
                  <a:pt x="4003" y="0"/>
                </a:cubicBezTo>
              </a:path>
            </a:pathLst>
          </a:custGeom>
          <a:noFill/>
          <a:ln w="254000" cap="flat" cmpd="sng">
            <a:solidFill>
              <a:srgbClr val="00B0DA"/>
            </a:solidFill>
            <a:prstDash val="solid"/>
            <a:round/>
            <a:headEnd type="none" w="med" len="med"/>
            <a:tailEnd type="triangle" w="sm" len="sm"/>
          </a:ln>
          <a:effectLst>
            <a:prstShdw prst="shdw17" dist="17961" dir="2700000">
              <a:srgbClr val="006A83"/>
            </a:prstShdw>
          </a:effectLst>
        </p:spPr>
        <p:txBody>
          <a:bodyPr lIns="18000" rIns="18000"/>
          <a:lstStyle/>
          <a:p>
            <a:endParaRPr lang="de-DE"/>
          </a:p>
        </p:txBody>
      </p:sp>
      <p:sp>
        <p:nvSpPr>
          <p:cNvPr id="75" name="Text Box 44"/>
          <p:cNvSpPr txBox="1">
            <a:spLocks noChangeArrowheads="1"/>
          </p:cNvSpPr>
          <p:nvPr/>
        </p:nvSpPr>
        <p:spPr bwMode="auto">
          <a:xfrm>
            <a:off x="2593975" y="4856163"/>
            <a:ext cx="1546225" cy="461962"/>
          </a:xfrm>
          <a:prstGeom prst="rect">
            <a:avLst/>
          </a:prstGeom>
          <a:solidFill>
            <a:srgbClr val="00B0DA">
              <a:lumMod val="75000"/>
            </a:srgbClr>
          </a:solidFill>
          <a:ln w="317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/>
        </p:spPr>
        <p:txBody>
          <a:bodyPr lIns="18000" rIns="18000">
            <a:spAutoFit/>
          </a:bodyPr>
          <a:lstStyle/>
          <a:p>
            <a:pPr algn="ctr">
              <a:defRPr/>
            </a:pPr>
            <a:r>
              <a:rPr lang="en-AU" sz="1200" kern="0" dirty="0">
                <a:solidFill>
                  <a:srgbClr val="FFFFFF"/>
                </a:solidFill>
                <a:latin typeface="Calibri"/>
                <a:ea typeface="MS PGothic" pitchFamily="34" charset="-128"/>
                <a:cs typeface="ＭＳ Ｐゴシック" charset="0"/>
              </a:rPr>
              <a:t>Streamline &amp; </a:t>
            </a:r>
          </a:p>
          <a:p>
            <a:pPr algn="ctr">
              <a:defRPr/>
            </a:pPr>
            <a:r>
              <a:rPr lang="en-AU" sz="1200" kern="0" dirty="0">
                <a:solidFill>
                  <a:srgbClr val="FFFFFF"/>
                </a:solidFill>
                <a:latin typeface="Calibri"/>
                <a:ea typeface="MS PGothic" pitchFamily="34" charset="-128"/>
                <a:cs typeface="ＭＳ Ｐゴシック" charset="0"/>
              </a:rPr>
              <a:t>Improve processes</a:t>
            </a:r>
          </a:p>
        </p:txBody>
      </p:sp>
      <p:sp>
        <p:nvSpPr>
          <p:cNvPr id="76" name="Text Box 45"/>
          <p:cNvSpPr txBox="1">
            <a:spLocks noChangeArrowheads="1"/>
          </p:cNvSpPr>
          <p:nvPr/>
        </p:nvSpPr>
        <p:spPr bwMode="auto">
          <a:xfrm>
            <a:off x="1506538" y="5141913"/>
            <a:ext cx="1108075" cy="276225"/>
          </a:xfrm>
          <a:prstGeom prst="rect">
            <a:avLst/>
          </a:prstGeom>
          <a:solidFill>
            <a:srgbClr val="00B0DA">
              <a:lumMod val="75000"/>
            </a:srgbClr>
          </a:solidFill>
          <a:ln w="317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/>
        </p:spPr>
        <p:txBody>
          <a:bodyPr lIns="18000" rIns="18000">
            <a:spAutoFit/>
          </a:bodyPr>
          <a:lstStyle/>
          <a:p>
            <a:pPr algn="ctr">
              <a:defRPr/>
            </a:pPr>
            <a:r>
              <a:rPr lang="en-AU" sz="1200" kern="0" dirty="0">
                <a:solidFill>
                  <a:srgbClr val="FFFFFF"/>
                </a:solidFill>
                <a:latin typeface="Calibri"/>
                <a:ea typeface="MS PGothic" pitchFamily="34" charset="-128"/>
                <a:cs typeface="ＭＳ Ｐゴシック" charset="0"/>
              </a:rPr>
              <a:t>Optimise IT</a:t>
            </a:r>
          </a:p>
        </p:txBody>
      </p:sp>
      <p:sp>
        <p:nvSpPr>
          <p:cNvPr id="77" name="Text Box 46"/>
          <p:cNvSpPr txBox="1">
            <a:spLocks noChangeArrowheads="1"/>
          </p:cNvSpPr>
          <p:nvPr/>
        </p:nvSpPr>
        <p:spPr bwMode="auto">
          <a:xfrm>
            <a:off x="4021138" y="4359275"/>
            <a:ext cx="1314450" cy="461963"/>
          </a:xfrm>
          <a:prstGeom prst="rect">
            <a:avLst/>
          </a:prstGeom>
          <a:solidFill>
            <a:srgbClr val="FFFFFF">
              <a:lumMod val="65000"/>
            </a:srgbClr>
          </a:solidFill>
          <a:ln w="317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/>
        </p:spPr>
        <p:txBody>
          <a:bodyPr lIns="18000" rIns="18000">
            <a:spAutoFit/>
          </a:bodyPr>
          <a:lstStyle/>
          <a:p>
            <a:pPr algn="ctr">
              <a:defRPr/>
            </a:pPr>
            <a:r>
              <a:rPr lang="en-AU" sz="1200" kern="0" dirty="0">
                <a:solidFill>
                  <a:srgbClr val="FFFFFF"/>
                </a:solidFill>
                <a:latin typeface="Calibri"/>
                <a:ea typeface="MS PGothic" pitchFamily="34" charset="-128"/>
                <a:cs typeface="ＭＳ Ｐゴシック" charset="0"/>
              </a:rPr>
              <a:t>Foundational</a:t>
            </a:r>
          </a:p>
          <a:p>
            <a:pPr algn="ctr">
              <a:defRPr/>
            </a:pPr>
            <a:r>
              <a:rPr lang="en-AU" sz="1200" kern="0" dirty="0">
                <a:solidFill>
                  <a:srgbClr val="FFFFFF"/>
                </a:solidFill>
                <a:latin typeface="Calibri"/>
                <a:ea typeface="MS PGothic" pitchFamily="34" charset="-128"/>
                <a:cs typeface="ＭＳ Ｐゴシック" charset="0"/>
              </a:rPr>
              <a:t>digital capabilities</a:t>
            </a:r>
          </a:p>
        </p:txBody>
      </p:sp>
      <p:sp>
        <p:nvSpPr>
          <p:cNvPr id="78" name="Text Box 47"/>
          <p:cNvSpPr txBox="1">
            <a:spLocks noChangeArrowheads="1"/>
          </p:cNvSpPr>
          <p:nvPr/>
        </p:nvSpPr>
        <p:spPr bwMode="auto">
          <a:xfrm>
            <a:off x="4730750" y="3952875"/>
            <a:ext cx="1601788" cy="414338"/>
          </a:xfrm>
          <a:prstGeom prst="rect">
            <a:avLst/>
          </a:prstGeom>
          <a:solidFill>
            <a:srgbClr val="FFFFFF">
              <a:lumMod val="65000"/>
            </a:srgbClr>
          </a:solidFill>
          <a:ln w="317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/>
        </p:spPr>
        <p:txBody>
          <a:bodyPr lIns="18000" rIns="18000"/>
          <a:lstStyle/>
          <a:p>
            <a:pPr algn="ctr">
              <a:defRPr/>
            </a:pPr>
            <a:r>
              <a:rPr lang="en-AU" sz="1200" kern="0" dirty="0">
                <a:solidFill>
                  <a:srgbClr val="FFFFFF"/>
                </a:solidFill>
                <a:latin typeface="Calibri"/>
                <a:ea typeface="MS PGothic" pitchFamily="34" charset="-128"/>
                <a:cs typeface="ＭＳ Ｐゴシック" charset="0"/>
              </a:rPr>
              <a:t>Digital Transformation</a:t>
            </a:r>
          </a:p>
        </p:txBody>
      </p:sp>
      <p:sp>
        <p:nvSpPr>
          <p:cNvPr id="48148" name="Text Box 49"/>
          <p:cNvSpPr txBox="1">
            <a:spLocks noChangeArrowheads="1"/>
          </p:cNvSpPr>
          <p:nvPr/>
        </p:nvSpPr>
        <p:spPr bwMode="auto">
          <a:xfrm>
            <a:off x="6094413" y="2986088"/>
            <a:ext cx="1533525" cy="793750"/>
          </a:xfrm>
          <a:prstGeom prst="rect">
            <a:avLst/>
          </a:prstGeom>
          <a:solidFill>
            <a:srgbClr val="7030A0"/>
          </a:solidFill>
          <a:ln w="3175">
            <a:solidFill>
              <a:schemeClr val="bg1">
                <a:lumMod val="95000"/>
              </a:schemeClr>
            </a:solidFill>
          </a:ln>
          <a:extLst/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191919"/>
              </a:buClr>
              <a:buFont typeface="Wingdings" charset="0"/>
              <a:buNone/>
              <a:defRPr/>
            </a:pPr>
            <a:r>
              <a:rPr lang="en-AU" sz="1200">
                <a:solidFill>
                  <a:srgbClr val="FFFFFF"/>
                </a:solidFill>
                <a:latin typeface="Helvetica Neue" charset="0"/>
                <a:cs typeface="Arial" charset="0"/>
              </a:rPr>
              <a:t>Enhance and scale Knowledge</a:t>
            </a:r>
          </a:p>
        </p:txBody>
      </p:sp>
      <p:sp>
        <p:nvSpPr>
          <p:cNvPr id="48149" name="Text Box 50"/>
          <p:cNvSpPr txBox="1">
            <a:spLocks noChangeArrowheads="1"/>
          </p:cNvSpPr>
          <p:nvPr/>
        </p:nvSpPr>
        <p:spPr bwMode="auto">
          <a:xfrm>
            <a:off x="6499225" y="2420938"/>
            <a:ext cx="1512888" cy="676275"/>
          </a:xfrm>
          <a:prstGeom prst="rect">
            <a:avLst/>
          </a:prstGeom>
          <a:solidFill>
            <a:srgbClr val="7030A0"/>
          </a:solidFill>
          <a:ln w="3175">
            <a:solidFill>
              <a:schemeClr val="bg1">
                <a:lumMod val="95000"/>
              </a:schemeClr>
            </a:solidFill>
          </a:ln>
          <a:extLst/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191919"/>
              </a:buClr>
              <a:buFont typeface="Wingdings" charset="0"/>
              <a:buNone/>
              <a:defRPr/>
            </a:pPr>
            <a:r>
              <a:rPr lang="en-AU" sz="1200">
                <a:solidFill>
                  <a:srgbClr val="FFFFFF"/>
                </a:solidFill>
                <a:latin typeface="Helvetica Neue" charset="0"/>
                <a:cs typeface="Arial" charset="0"/>
              </a:rPr>
              <a:t>Transform Business Models</a:t>
            </a:r>
          </a:p>
        </p:txBody>
      </p:sp>
      <p:sp>
        <p:nvSpPr>
          <p:cNvPr id="24598" name="TextBox 24"/>
          <p:cNvSpPr txBox="1">
            <a:spLocks noChangeArrowheads="1"/>
          </p:cNvSpPr>
          <p:nvPr/>
        </p:nvSpPr>
        <p:spPr bwMode="auto">
          <a:xfrm>
            <a:off x="1331913" y="3284538"/>
            <a:ext cx="2328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800000"/>
                </a:solidFill>
              </a:rPr>
              <a:t>Incremental Optimization</a:t>
            </a:r>
          </a:p>
          <a:p>
            <a:endParaRPr lang="en-US" sz="1400" b="1">
              <a:solidFill>
                <a:srgbClr val="800000"/>
              </a:solidFill>
            </a:endParaRPr>
          </a:p>
        </p:txBody>
      </p:sp>
      <p:sp>
        <p:nvSpPr>
          <p:cNvPr id="24599" name="TextBox 25"/>
          <p:cNvSpPr txBox="1">
            <a:spLocks noChangeArrowheads="1"/>
          </p:cNvSpPr>
          <p:nvPr/>
        </p:nvSpPr>
        <p:spPr bwMode="auto">
          <a:xfrm>
            <a:off x="4256088" y="1341438"/>
            <a:ext cx="2908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800000"/>
                </a:solidFill>
              </a:rPr>
              <a:t>Needed to differentiate and lead</a:t>
            </a:r>
          </a:p>
        </p:txBody>
      </p:sp>
      <p:grpSp>
        <p:nvGrpSpPr>
          <p:cNvPr id="27" name="Group 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 rot="16200000">
            <a:off x="3453969" y="3057411"/>
            <a:ext cx="366184" cy="171450"/>
            <a:chOff x="1480" y="1487"/>
            <a:chExt cx="175" cy="127"/>
          </a:xfrm>
          <a:solidFill>
            <a:srgbClr val="800000"/>
          </a:solidFill>
        </p:grpSpPr>
        <p:sp>
          <p:nvSpPr>
            <p:cNvPr id="28" name="Rectangle 5"/>
            <p:cNvSpPr>
              <a:spLocks noChangeArrowheads="1"/>
            </p:cNvSpPr>
            <p:nvPr/>
          </p:nvSpPr>
          <p:spPr bwMode="gray">
            <a:xfrm>
              <a:off x="1606" y="1564"/>
              <a:ext cx="24" cy="25"/>
            </a:xfrm>
            <a:prstGeom prst="rect">
              <a:avLst/>
            </a:prstGeom>
            <a:grpFill/>
            <a:ln w="9525">
              <a:solidFill>
                <a:srgbClr val="800000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endParaRPr lang="de-DE" sz="2000" kern="0" dirty="0">
                <a:solidFill>
                  <a:srgbClr val="009999"/>
                </a:solidFill>
                <a:latin typeface="Calibri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gray">
            <a:xfrm>
              <a:off x="1606" y="1514"/>
              <a:ext cx="24" cy="25"/>
            </a:xfrm>
            <a:prstGeom prst="rect">
              <a:avLst/>
            </a:prstGeom>
            <a:grpFill/>
            <a:ln w="9525">
              <a:solidFill>
                <a:srgbClr val="800000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endParaRPr lang="de-DE" sz="2000" kern="0" dirty="0">
                <a:solidFill>
                  <a:srgbClr val="009999"/>
                </a:solidFill>
                <a:latin typeface="Calibri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gray">
            <a:xfrm>
              <a:off x="1630" y="1539"/>
              <a:ext cx="25" cy="25"/>
            </a:xfrm>
            <a:prstGeom prst="rect">
              <a:avLst/>
            </a:prstGeom>
            <a:grpFill/>
            <a:ln w="9525">
              <a:solidFill>
                <a:srgbClr val="800000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endParaRPr lang="de-DE" sz="2000" kern="0" dirty="0">
                <a:solidFill>
                  <a:srgbClr val="009999"/>
                </a:solidFill>
                <a:latin typeface="Calibri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gray">
            <a:xfrm>
              <a:off x="1582" y="1487"/>
              <a:ext cx="24" cy="25"/>
            </a:xfrm>
            <a:prstGeom prst="rect">
              <a:avLst/>
            </a:prstGeom>
            <a:grpFill/>
            <a:ln w="9525">
              <a:solidFill>
                <a:srgbClr val="800000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endParaRPr lang="de-DE" sz="2000" kern="0" dirty="0">
                <a:solidFill>
                  <a:srgbClr val="009999"/>
                </a:solidFill>
                <a:latin typeface="Calibri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gray">
            <a:xfrm>
              <a:off x="1581" y="1589"/>
              <a:ext cx="25" cy="25"/>
            </a:xfrm>
            <a:prstGeom prst="rect">
              <a:avLst/>
            </a:prstGeom>
            <a:grpFill/>
            <a:ln w="9525">
              <a:solidFill>
                <a:srgbClr val="800000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endParaRPr lang="de-DE" sz="2000" kern="0" dirty="0">
                <a:solidFill>
                  <a:srgbClr val="009999"/>
                </a:solidFill>
                <a:latin typeface="Calibri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gray">
            <a:xfrm>
              <a:off x="1582" y="1539"/>
              <a:ext cx="24" cy="25"/>
            </a:xfrm>
            <a:prstGeom prst="rect">
              <a:avLst/>
            </a:prstGeom>
            <a:grpFill/>
            <a:ln w="9525">
              <a:solidFill>
                <a:srgbClr val="800000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endParaRPr lang="de-DE" sz="2000" kern="0" dirty="0">
                <a:solidFill>
                  <a:srgbClr val="009999"/>
                </a:solidFill>
                <a:latin typeface="Calibri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1531" y="1539"/>
              <a:ext cx="25" cy="25"/>
            </a:xfrm>
            <a:prstGeom prst="rect">
              <a:avLst/>
            </a:prstGeom>
            <a:grpFill/>
            <a:ln w="9525">
              <a:solidFill>
                <a:srgbClr val="800000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endParaRPr lang="de-DE" sz="2000" kern="0" dirty="0">
                <a:solidFill>
                  <a:srgbClr val="009999"/>
                </a:solidFill>
                <a:latin typeface="Calibri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1480" y="1539"/>
              <a:ext cx="25" cy="25"/>
            </a:xfrm>
            <a:prstGeom prst="rect">
              <a:avLst/>
            </a:prstGeom>
            <a:grpFill/>
            <a:ln w="9525">
              <a:solidFill>
                <a:srgbClr val="800000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endParaRPr lang="de-DE" sz="2000" kern="0" dirty="0">
                <a:solidFill>
                  <a:srgbClr val="009999"/>
                </a:solidFill>
                <a:latin typeface="Calibri"/>
                <a:ea typeface="MS PGothic" pitchFamily="34" charset="-128"/>
                <a:cs typeface="ＭＳ Ｐゴシック" charset="0"/>
              </a:endParaRPr>
            </a:p>
          </p:txBody>
        </p:sp>
      </p:grpSp>
      <p:grpSp>
        <p:nvGrpSpPr>
          <p:cNvPr id="45" name="Group 4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4169848" y="1973678"/>
            <a:ext cx="366184" cy="171450"/>
            <a:chOff x="1480" y="1487"/>
            <a:chExt cx="175" cy="127"/>
          </a:xfrm>
          <a:solidFill>
            <a:srgbClr val="800000"/>
          </a:solidFill>
        </p:grpSpPr>
        <p:sp>
          <p:nvSpPr>
            <p:cNvPr id="46" name="Rectangle 5"/>
            <p:cNvSpPr>
              <a:spLocks noChangeArrowheads="1"/>
            </p:cNvSpPr>
            <p:nvPr/>
          </p:nvSpPr>
          <p:spPr bwMode="gray">
            <a:xfrm>
              <a:off x="1606" y="1564"/>
              <a:ext cx="24" cy="25"/>
            </a:xfrm>
            <a:prstGeom prst="rect">
              <a:avLst/>
            </a:prstGeom>
            <a:grpFill/>
            <a:ln w="9525">
              <a:solidFill>
                <a:srgbClr val="800000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endParaRPr lang="de-DE" sz="2000" kern="0" dirty="0">
                <a:solidFill>
                  <a:srgbClr val="009999"/>
                </a:solidFill>
                <a:latin typeface="Calibri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gray">
            <a:xfrm>
              <a:off x="1606" y="1514"/>
              <a:ext cx="24" cy="25"/>
            </a:xfrm>
            <a:prstGeom prst="rect">
              <a:avLst/>
            </a:prstGeom>
            <a:grpFill/>
            <a:ln w="9525">
              <a:solidFill>
                <a:srgbClr val="800000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endParaRPr lang="de-DE" sz="2000" kern="0" dirty="0">
                <a:solidFill>
                  <a:srgbClr val="009999"/>
                </a:solidFill>
                <a:latin typeface="Calibri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gray">
            <a:xfrm>
              <a:off x="1630" y="1539"/>
              <a:ext cx="25" cy="25"/>
            </a:xfrm>
            <a:prstGeom prst="rect">
              <a:avLst/>
            </a:prstGeom>
            <a:grpFill/>
            <a:ln w="9525">
              <a:solidFill>
                <a:srgbClr val="800000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endParaRPr lang="de-DE" sz="2000" kern="0" dirty="0">
                <a:solidFill>
                  <a:srgbClr val="009999"/>
                </a:solidFill>
                <a:latin typeface="Calibri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49" name="Rectangle 8"/>
            <p:cNvSpPr>
              <a:spLocks noChangeArrowheads="1"/>
            </p:cNvSpPr>
            <p:nvPr/>
          </p:nvSpPr>
          <p:spPr bwMode="gray">
            <a:xfrm>
              <a:off x="1582" y="1487"/>
              <a:ext cx="24" cy="25"/>
            </a:xfrm>
            <a:prstGeom prst="rect">
              <a:avLst/>
            </a:prstGeom>
            <a:grpFill/>
            <a:ln w="9525">
              <a:solidFill>
                <a:srgbClr val="800000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endParaRPr lang="de-DE" sz="2000" kern="0" dirty="0">
                <a:solidFill>
                  <a:srgbClr val="009999"/>
                </a:solidFill>
                <a:latin typeface="Calibri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gray">
            <a:xfrm>
              <a:off x="1581" y="1589"/>
              <a:ext cx="25" cy="25"/>
            </a:xfrm>
            <a:prstGeom prst="rect">
              <a:avLst/>
            </a:prstGeom>
            <a:grpFill/>
            <a:ln w="9525">
              <a:solidFill>
                <a:srgbClr val="800000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endParaRPr lang="de-DE" sz="2000" kern="0" dirty="0">
                <a:solidFill>
                  <a:srgbClr val="009999"/>
                </a:solidFill>
                <a:latin typeface="Calibri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gray">
            <a:xfrm>
              <a:off x="1582" y="1539"/>
              <a:ext cx="24" cy="25"/>
            </a:xfrm>
            <a:prstGeom prst="rect">
              <a:avLst/>
            </a:prstGeom>
            <a:grpFill/>
            <a:ln w="9525">
              <a:solidFill>
                <a:srgbClr val="800000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endParaRPr lang="de-DE" sz="2000" kern="0" dirty="0">
                <a:solidFill>
                  <a:srgbClr val="009999"/>
                </a:solidFill>
                <a:latin typeface="Calibri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52" name="Rectangle 11"/>
            <p:cNvSpPr>
              <a:spLocks noChangeArrowheads="1"/>
            </p:cNvSpPr>
            <p:nvPr/>
          </p:nvSpPr>
          <p:spPr bwMode="gray">
            <a:xfrm>
              <a:off x="1531" y="1539"/>
              <a:ext cx="25" cy="25"/>
            </a:xfrm>
            <a:prstGeom prst="rect">
              <a:avLst/>
            </a:prstGeom>
            <a:grpFill/>
            <a:ln w="9525">
              <a:solidFill>
                <a:srgbClr val="800000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endParaRPr lang="de-DE" sz="2000" kern="0" dirty="0">
                <a:solidFill>
                  <a:srgbClr val="009999"/>
                </a:solidFill>
                <a:latin typeface="Calibri"/>
                <a:ea typeface="MS PGothic" pitchFamily="34" charset="-128"/>
                <a:cs typeface="ＭＳ Ｐゴシック" charset="0"/>
              </a:endParaRPr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gray">
            <a:xfrm>
              <a:off x="1480" y="1539"/>
              <a:ext cx="25" cy="25"/>
            </a:xfrm>
            <a:prstGeom prst="rect">
              <a:avLst/>
            </a:prstGeom>
            <a:grpFill/>
            <a:ln w="9525">
              <a:solidFill>
                <a:srgbClr val="800000"/>
              </a:solidFill>
              <a:miter lim="800000"/>
              <a:headEnd/>
              <a:tailEnd/>
            </a:ln>
            <a:ex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endParaRPr lang="de-DE" sz="2000" kern="0" dirty="0">
                <a:solidFill>
                  <a:srgbClr val="009999"/>
                </a:solidFill>
                <a:latin typeface="Calibri"/>
                <a:ea typeface="MS PGothic" pitchFamily="34" charset="-128"/>
                <a:cs typeface="ＭＳ Ｐゴシック" charset="0"/>
              </a:endParaRPr>
            </a:p>
          </p:txBody>
        </p:sp>
      </p:grpSp>
      <p:sp>
        <p:nvSpPr>
          <p:cNvPr id="79" name="Text Box 48"/>
          <p:cNvSpPr txBox="1">
            <a:spLocks noChangeArrowheads="1"/>
          </p:cNvSpPr>
          <p:nvPr/>
        </p:nvSpPr>
        <p:spPr bwMode="auto">
          <a:xfrm>
            <a:off x="5348288" y="3595688"/>
            <a:ext cx="1512887" cy="276225"/>
          </a:xfrm>
          <a:prstGeom prst="rect">
            <a:avLst/>
          </a:prstGeom>
          <a:solidFill>
            <a:srgbClr val="FFFFFF">
              <a:lumMod val="65000"/>
            </a:srgbClr>
          </a:solidFill>
          <a:ln w="317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/>
        </p:spPr>
        <p:txBody>
          <a:bodyPr lIns="18000" rIns="18000">
            <a:spAutoFit/>
          </a:bodyPr>
          <a:lstStyle/>
          <a:p>
            <a:pPr algn="ctr">
              <a:defRPr/>
            </a:pPr>
            <a:r>
              <a:rPr lang="en-AU" sz="1200" kern="0" dirty="0">
                <a:solidFill>
                  <a:srgbClr val="FFFFFF"/>
                </a:solidFill>
                <a:latin typeface="Calibri"/>
                <a:ea typeface="MS PGothic" pitchFamily="34" charset="-128"/>
                <a:cs typeface="ＭＳ Ｐゴシック" charset="0"/>
              </a:rPr>
              <a:t>Business Ecosystem</a:t>
            </a:r>
          </a:p>
        </p:txBody>
      </p:sp>
      <p:sp>
        <p:nvSpPr>
          <p:cNvPr id="24603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3663" y="6477000"/>
            <a:ext cx="1200150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F12463B-7824-4921-8A2D-797891B132BA}" type="slidenum">
              <a:rPr lang="en-US">
                <a:solidFill>
                  <a:srgbClr val="000000"/>
                </a:solidFill>
                <a:latin typeface="Calibri" pitchFamily="34" charset="0"/>
              </a:rPr>
              <a:pPr/>
              <a:t>7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bOkyixnEGiF9cPkf6u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bOkyixnEGiF9cPkf6uYA"/>
</p:tagLst>
</file>

<file path=ppt/theme/theme1.xml><?xml version="1.0" encoding="utf-8"?>
<a:theme xmlns:a="http://schemas.openxmlformats.org/drawingml/2006/main" name="1_IBM2009">
  <a:themeElements>
    <a:clrScheme name="1_IBM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99"/>
      </a:accent1>
      <a:accent2>
        <a:srgbClr val="71BFA7"/>
      </a:accent2>
      <a:accent3>
        <a:srgbClr val="FFFFFF"/>
      </a:accent3>
      <a:accent4>
        <a:srgbClr val="000000"/>
      </a:accent4>
      <a:accent5>
        <a:srgbClr val="AACACA"/>
      </a:accent5>
      <a:accent6>
        <a:srgbClr val="66AD97"/>
      </a:accent6>
      <a:hlink>
        <a:srgbClr val="7889FB"/>
      </a:hlink>
      <a:folHlink>
        <a:srgbClr val="9900CC"/>
      </a:folHlink>
    </a:clrScheme>
    <a:fontScheme name="1_IBM2009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IBM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71BFA7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66AD97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-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CeBIT_2015_20_11_White-Template.ppt [Compatibility Mode]" id="{7287F116-383A-43BB-ACF7-2E9D10273CEA}" vid="{5C1D4702-E01E-485C-BAC9-69B76DE82561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Bildschirmpräsentation (4:3)</PresentationFormat>
  <Paragraphs>63</Paragraphs>
  <Slides>7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1_IBM2009</vt:lpstr>
      <vt:lpstr>2_Office-Design</vt:lpstr>
      <vt:lpstr>think-cell Slide</vt:lpstr>
      <vt:lpstr>IBM  25 - Jahr - Klub  Veranstaltung Hannover   Dr.-Ing. Uwe Winkelhake  Hannover, 05.11.2016 </vt:lpstr>
      <vt:lpstr>IBM is becoming a Cognitive Solutions &amp; Cloud Platform company</vt:lpstr>
      <vt:lpstr>With organic growth, partnerships and acquisitions IBM has become the largest Digital Agency worldwide </vt:lpstr>
      <vt:lpstr>IBM acquired The Weather Company which brings a fantastic set of data and services to build Cognitive IoT Solutions</vt:lpstr>
      <vt:lpstr>Cognitive references ...</vt:lpstr>
      <vt:lpstr>The new Watson IoT Innovation Center in Munich provides a space for co-creation and innovation in the Auto industry</vt:lpstr>
      <vt:lpstr>Folie 7</vt:lpstr>
    </vt:vector>
  </TitlesOfParts>
  <Company>IBM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Jahrclub Hannover</dc:title>
  <dc:subject>Empfang</dc:subject>
  <dc:creator>UWH</dc:creator>
  <cp:lastModifiedBy>Gilberto Erbach</cp:lastModifiedBy>
  <cp:revision>341</cp:revision>
  <dcterms:created xsi:type="dcterms:W3CDTF">2010-01-19T12:04:52Z</dcterms:created>
  <dcterms:modified xsi:type="dcterms:W3CDTF">2016-12-15T13:57:30Z</dcterms:modified>
</cp:coreProperties>
</file>